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6"/>
  </p:handoutMasterIdLst>
  <p:sldIdLst>
    <p:sldId id="463" r:id="rId3"/>
    <p:sldId id="597" r:id="rId5"/>
    <p:sldId id="624" r:id="rId6"/>
    <p:sldId id="625" r:id="rId7"/>
    <p:sldId id="626" r:id="rId8"/>
    <p:sldId id="627" r:id="rId9"/>
    <p:sldId id="628" r:id="rId10"/>
    <p:sldId id="629" r:id="rId11"/>
    <p:sldId id="635" r:id="rId12"/>
    <p:sldId id="491" r:id="rId13"/>
    <p:sldId id="466" r:id="rId14"/>
    <p:sldId id="530" r:id="rId15"/>
    <p:sldId id="593" r:id="rId16"/>
    <p:sldId id="532" r:id="rId17"/>
    <p:sldId id="503" r:id="rId18"/>
    <p:sldId id="504" r:id="rId19"/>
    <p:sldId id="646" r:id="rId20"/>
    <p:sldId id="506" r:id="rId21"/>
    <p:sldId id="575" r:id="rId22"/>
    <p:sldId id="574" r:id="rId23"/>
    <p:sldId id="578" r:id="rId24"/>
    <p:sldId id="666" r:id="rId25"/>
    <p:sldId id="576" r:id="rId26"/>
    <p:sldId id="577" r:id="rId27"/>
    <p:sldId id="609" r:id="rId28"/>
    <p:sldId id="667" r:id="rId29"/>
    <p:sldId id="547" r:id="rId30"/>
    <p:sldId id="579" r:id="rId31"/>
    <p:sldId id="562" r:id="rId32"/>
    <p:sldId id="668" r:id="rId33"/>
    <p:sldId id="581" r:id="rId34"/>
    <p:sldId id="595" r:id="rId35"/>
    <p:sldId id="566" r:id="rId36"/>
    <p:sldId id="636" r:id="rId37"/>
    <p:sldId id="637" r:id="rId38"/>
    <p:sldId id="639" r:id="rId39"/>
    <p:sldId id="640" r:id="rId40"/>
    <p:sldId id="641" r:id="rId41"/>
    <p:sldId id="654" r:id="rId42"/>
    <p:sldId id="656" r:id="rId43"/>
    <p:sldId id="657" r:id="rId44"/>
    <p:sldId id="658" r:id="rId45"/>
    <p:sldId id="642" r:id="rId46"/>
    <p:sldId id="594" r:id="rId47"/>
    <p:sldId id="570" r:id="rId48"/>
    <p:sldId id="660" r:id="rId49"/>
    <p:sldId id="643" r:id="rId50"/>
    <p:sldId id="644" r:id="rId51"/>
    <p:sldId id="645" r:id="rId52"/>
    <p:sldId id="596" r:id="rId53"/>
    <p:sldId id="584" r:id="rId54"/>
    <p:sldId id="603" r:id="rId55"/>
    <p:sldId id="526" r:id="rId56"/>
    <p:sldId id="669" r:id="rId57"/>
    <p:sldId id="670" r:id="rId58"/>
    <p:sldId id="671" r:id="rId59"/>
    <p:sldId id="591" r:id="rId60"/>
    <p:sldId id="661" r:id="rId61"/>
    <p:sldId id="662" r:id="rId62"/>
    <p:sldId id="665" r:id="rId63"/>
    <p:sldId id="601" r:id="rId64"/>
    <p:sldId id="622" r:id="rId65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10B"/>
    <a:srgbClr val="00CC99"/>
    <a:srgbClr val="000000"/>
    <a:srgbClr val="747474"/>
    <a:srgbClr val="EBF1F3"/>
    <a:srgbClr val="E3ECEF"/>
    <a:srgbClr val="66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52" autoAdjust="0"/>
    <p:restoredTop sz="98579" autoAdjust="0"/>
  </p:normalViewPr>
  <p:slideViewPr>
    <p:cSldViewPr snapToGrid="0">
      <p:cViewPr>
        <p:scale>
          <a:sx n="82" d="100"/>
          <a:sy n="82" d="100"/>
        </p:scale>
        <p:origin x="-780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handoutMaster" Target="handoutMasters/handoutMaster1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3.xml.rels><?xml version="1.0" encoding="UTF-8" standalone="yes"?>
<Relationships xmlns="http://schemas.openxmlformats.org/package/2006/relationships"><Relationship Id="rId6" Type="http://schemas.openxmlformats.org/officeDocument/2006/relationships/hyperlink" Target="https://www.engineeringvillage.com/search/thesHome.url?database=1#/search/thes/fullrec.url?snum=2&amp;CID=thesFullRec&amp;term=Casein&amp;database=1" TargetMode="External"/><Relationship Id="rId5" Type="http://schemas.openxmlformats.org/officeDocument/2006/relationships/hyperlink" Target="https://www.engineeringvillage.com/search/thesHome.url?database=1#/search/thes/fullrec.url?snum=1&amp;CID=thesFullRec&amp;term=Dairy+products&amp;database=1" TargetMode="External"/><Relationship Id="rId4" Type="http://schemas.openxmlformats.org/officeDocument/2006/relationships/hyperlink" Target="https://www.engineeringvillage.com/search/thesHome.url?database=1#/search/thes/fullrec.url?snum=1&amp;CID=thesFullRec&amp;term=Cocoa&amp;database=1" TargetMode="External"/><Relationship Id="rId3" Type="http://schemas.openxmlformats.org/officeDocument/2006/relationships/hyperlink" Target="https://www.engineeringvillage.com/search/thesHome.url?database=1#/search/thes/fullrec.url?snum=1&amp;CID=thesFullRec&amp;term=Fruit+juices&amp;database=1" TargetMode="External"/><Relationship Id="rId2" Type="http://schemas.openxmlformats.org/officeDocument/2006/relationships/hyperlink" Target="https://www.engineeringvillage.com/search/thesHome.url?database=1#/search/thes/fullrec.url?snum=1&amp;CID=thesFullRec&amp;term=Bottling+plants&amp;database=1" TargetMode="External"/><Relationship Id="rId1" Type="http://schemas.openxmlformats.org/officeDocument/2006/relationships/hyperlink" Target="https://www.engineeringvillage.com/search/thesHome.url?database=1#/search/thes/fullrec.url?snum=1&amp;CID=thesFullRec&amp;term=Food+products&amp;database=1" TargetMode="External"/></Relationships>
</file>

<file path=ppt/diagrams/_rels/drawing3.xml.rels><?xml version="1.0" encoding="UTF-8" standalone="yes"?>
<Relationships xmlns="http://schemas.openxmlformats.org/package/2006/relationships"><Relationship Id="rId6" Type="http://schemas.openxmlformats.org/officeDocument/2006/relationships/hyperlink" Target="https://www.engineeringvillage.com/search/thesHome.url?database=1#/search/thes/fullrec.url?snum=2&amp;CID=thesFullRec&amp;term=Casein&amp;database=1" TargetMode="External"/><Relationship Id="rId5" Type="http://schemas.openxmlformats.org/officeDocument/2006/relationships/hyperlink" Target="https://www.engineeringvillage.com/search/thesHome.url?database=1#/search/thes/fullrec.url?snum=1&amp;CID=thesFullRec&amp;term=Dairy+products&amp;database=1" TargetMode="External"/><Relationship Id="rId4" Type="http://schemas.openxmlformats.org/officeDocument/2006/relationships/hyperlink" Target="https://www.engineeringvillage.com/search/thesHome.url?database=1#/search/thes/fullrec.url?snum=1&amp;CID=thesFullRec&amp;term=Cocoa&amp;database=1" TargetMode="External"/><Relationship Id="rId3" Type="http://schemas.openxmlformats.org/officeDocument/2006/relationships/hyperlink" Target="https://www.engineeringvillage.com/search/thesHome.url?database=1#/search/thes/fullrec.url?snum=1&amp;CID=thesFullRec&amp;term=Fruit+juices&amp;database=1" TargetMode="External"/><Relationship Id="rId2" Type="http://schemas.openxmlformats.org/officeDocument/2006/relationships/hyperlink" Target="https://www.engineeringvillage.com/search/thesHome.url?database=1#/search/thes/fullrec.url?snum=1&amp;CID=thesFullRec&amp;term=Bottling+plants&amp;database=1" TargetMode="External"/><Relationship Id="rId1" Type="http://schemas.openxmlformats.org/officeDocument/2006/relationships/hyperlink" Target="https://www.engineeringvillage.com/search/thesHome.url?database=1#/search/thes/fullrec.url?snum=1&amp;CID=thesFullRec&amp;term=Food+products&amp;database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FEDD5-8C76-4FD5-B63E-2D804D78D8BF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29CF584-E61F-49CD-BD9C-759775C01E66}">
      <dgm:prSet/>
      <dgm:spPr/>
      <dgm:t>
        <a:bodyPr/>
        <a:lstStyle/>
        <a:p>
          <a:pPr rtl="0"/>
          <a:r>
            <a:rPr lang="en-US" altLang="zh-CN" dirty="0" smtClean="0">
              <a:latin typeface="Arial Unicode MS" panose="020B0604020202020204" pitchFamily="34" charset="-122"/>
            </a:rPr>
            <a:t>My Profile</a:t>
          </a:r>
          <a:endParaRPr lang="zh-CN" dirty="0">
            <a:latin typeface="Arial Unicode MS" panose="020B0604020202020204" pitchFamily="34" charset="-122"/>
          </a:endParaRPr>
        </a:p>
      </dgm:t>
    </dgm:pt>
    <dgm:pt modelId="{79766E5F-6648-4BD5-8491-181FD222C56B}" cxnId="{6C4EF2FE-B025-4CD7-94EE-7CBC7AC341BA}" type="parTrans">
      <dgm:prSet/>
      <dgm:spPr/>
      <dgm:t>
        <a:bodyPr/>
        <a:lstStyle/>
        <a:p>
          <a:endParaRPr lang="zh-CN" altLang="en-US"/>
        </a:p>
      </dgm:t>
    </dgm:pt>
    <dgm:pt modelId="{5F621EB5-DFC6-402E-A3D8-65CA156409B4}" cxnId="{6C4EF2FE-B025-4CD7-94EE-7CBC7AC341BA}" type="sibTrans">
      <dgm:prSet/>
      <dgm:spPr/>
      <dgm:t>
        <a:bodyPr/>
        <a:lstStyle/>
        <a:p>
          <a:endParaRPr lang="zh-CN" altLang="en-US"/>
        </a:p>
      </dgm:t>
    </dgm:pt>
    <dgm:pt modelId="{E8D15802-8A74-4077-A1E6-78E2930E323B}">
      <dgm:prSet/>
      <dgm:spPr/>
      <dgm:t>
        <a:bodyPr/>
        <a:lstStyle/>
        <a:p>
          <a:pPr rtl="0"/>
          <a:r>
            <a:rPr lang="en-US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Quick Search</a:t>
          </a:r>
          <a:endParaRPr lang="zh-CN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E2C7B646-92C3-4481-B43A-7924CB163FAF}" cxnId="{B663DD39-8D5C-4ACB-8366-C73F6F333FD2}" type="parTrans">
      <dgm:prSet/>
      <dgm:spPr/>
      <dgm:t>
        <a:bodyPr/>
        <a:lstStyle/>
        <a:p>
          <a:endParaRPr lang="zh-CN" altLang="en-US"/>
        </a:p>
      </dgm:t>
    </dgm:pt>
    <dgm:pt modelId="{AD126825-24EC-4A58-BBF2-CAD8CACD0E13}" cxnId="{B663DD39-8D5C-4ACB-8366-C73F6F333FD2}" type="sibTrans">
      <dgm:prSet/>
      <dgm:spPr/>
      <dgm:t>
        <a:bodyPr/>
        <a:lstStyle/>
        <a:p>
          <a:endParaRPr lang="zh-CN" altLang="en-US"/>
        </a:p>
      </dgm:t>
    </dgm:pt>
    <dgm:pt modelId="{F4500516-E6C8-455D-99E1-8257B3C99927}">
      <dgm:prSet/>
      <dgm:spPr/>
      <dgm:t>
        <a:bodyPr/>
        <a:lstStyle/>
        <a:p>
          <a:pPr rtl="0"/>
          <a:r>
            <a:rPr lang="en-US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Expert Search</a:t>
          </a:r>
          <a:endParaRPr lang="zh-CN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6F2CB572-F587-41F0-B2DB-608E43963346}" cxnId="{F2259970-7DFA-49DA-A5A2-462C9B99D13E}" type="parTrans">
      <dgm:prSet/>
      <dgm:spPr/>
      <dgm:t>
        <a:bodyPr/>
        <a:lstStyle/>
        <a:p>
          <a:endParaRPr lang="zh-CN" altLang="en-US"/>
        </a:p>
      </dgm:t>
    </dgm:pt>
    <dgm:pt modelId="{4D8EB260-E7B0-46DC-B124-CC45D75C082C}" cxnId="{F2259970-7DFA-49DA-A5A2-462C9B99D13E}" type="sibTrans">
      <dgm:prSet/>
      <dgm:spPr/>
      <dgm:t>
        <a:bodyPr/>
        <a:lstStyle/>
        <a:p>
          <a:endParaRPr lang="zh-CN" altLang="en-US"/>
        </a:p>
      </dgm:t>
    </dgm:pt>
    <dgm:pt modelId="{ACCA2922-5E36-44A7-86CE-E695A38D70D7}">
      <dgm:prSet/>
      <dgm:spPr/>
      <dgm:t>
        <a:bodyPr/>
        <a:lstStyle/>
        <a:p>
          <a:pPr rtl="0"/>
          <a:r>
            <a:rPr lang="en-US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Thesaurus</a:t>
          </a:r>
          <a:endParaRPr lang="zh-CN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F8434ADC-9CEB-435E-B492-DCE54C16DA4E}" cxnId="{D01D101F-1CF5-4545-AE2E-FF17E6E4E957}" type="parTrans">
      <dgm:prSet/>
      <dgm:spPr/>
      <dgm:t>
        <a:bodyPr/>
        <a:lstStyle/>
        <a:p>
          <a:endParaRPr lang="zh-CN" altLang="en-US"/>
        </a:p>
      </dgm:t>
    </dgm:pt>
    <dgm:pt modelId="{6889A28A-8688-4E90-9505-B2A2D30571AE}" cxnId="{D01D101F-1CF5-4545-AE2E-FF17E6E4E957}" type="sibTrans">
      <dgm:prSet/>
      <dgm:spPr/>
      <dgm:t>
        <a:bodyPr/>
        <a:lstStyle/>
        <a:p>
          <a:endParaRPr lang="zh-CN" altLang="en-US"/>
        </a:p>
      </dgm:t>
    </dgm:pt>
    <dgm:pt modelId="{1D063437-2644-4398-A827-17AAFE5AB0A9}">
      <dgm:prSet/>
      <dgm:spPr/>
      <dgm:t>
        <a:bodyPr/>
        <a:lstStyle/>
        <a:p>
          <a:pPr rtl="0"/>
          <a:r>
            <a:rPr lang="en-US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Ask an Expert</a:t>
          </a:r>
          <a:endParaRPr lang="zh-CN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8D3E404B-B057-4974-94E4-3A04096A273E}" cxnId="{036597C8-E0CC-456D-96BE-0DF79FF8D2E2}" type="parTrans">
      <dgm:prSet/>
      <dgm:spPr/>
      <dgm:t>
        <a:bodyPr/>
        <a:lstStyle/>
        <a:p>
          <a:endParaRPr lang="zh-CN" altLang="en-US"/>
        </a:p>
      </dgm:t>
    </dgm:pt>
    <dgm:pt modelId="{FDCCD359-30D0-4C23-9911-8E90190907CB}" cxnId="{036597C8-E0CC-456D-96BE-0DF79FF8D2E2}" type="sibTrans">
      <dgm:prSet/>
      <dgm:spPr/>
      <dgm:t>
        <a:bodyPr/>
        <a:lstStyle/>
        <a:p>
          <a:endParaRPr lang="zh-CN" altLang="en-US"/>
        </a:p>
      </dgm:t>
    </dgm:pt>
    <dgm:pt modelId="{18C3F962-F62C-4156-B4DF-93B6F151C7E4}">
      <dgm:prSet/>
      <dgm:spPr/>
      <dgm:t>
        <a:bodyPr/>
        <a:lstStyle/>
        <a:p>
          <a:pPr rtl="0"/>
          <a:r>
            <a:rPr lang="en-US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Help</a:t>
          </a:r>
          <a:endParaRPr lang="zh-CN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BE1D039A-F6F5-4471-878A-C4851367AC38}" cxnId="{612A64FC-FEE3-4B96-9572-FA6AEB2C96D1}" type="parTrans">
      <dgm:prSet/>
      <dgm:spPr/>
      <dgm:t>
        <a:bodyPr/>
        <a:lstStyle/>
        <a:p>
          <a:endParaRPr lang="zh-CN" altLang="en-US"/>
        </a:p>
      </dgm:t>
    </dgm:pt>
    <dgm:pt modelId="{6AC668CA-0B36-4E8E-8516-A0B630088964}" cxnId="{612A64FC-FEE3-4B96-9572-FA6AEB2C96D1}" type="sibTrans">
      <dgm:prSet/>
      <dgm:spPr/>
      <dgm:t>
        <a:bodyPr/>
        <a:lstStyle/>
        <a:p>
          <a:endParaRPr lang="zh-CN" altLang="en-US"/>
        </a:p>
      </dgm:t>
    </dgm:pt>
    <dgm:pt modelId="{94832F79-6296-455A-8E1C-FA8ABBFAE730}" type="pres">
      <dgm:prSet presAssocID="{7FEFEDD5-8C76-4FD5-B63E-2D804D78D8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F37074-1CEE-4A68-9A12-DDF33B3ED25F}" type="pres">
      <dgm:prSet presAssocID="{E8D15802-8A74-4077-A1E6-78E2930E323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ACEBA3-14D3-4F0D-9A9E-CAA691DCBB07}" type="pres">
      <dgm:prSet presAssocID="{AD126825-24EC-4A58-BBF2-CAD8CACD0E13}" presName="spacer" presStyleCnt="0"/>
      <dgm:spPr/>
    </dgm:pt>
    <dgm:pt modelId="{31CDD89D-1AA0-4A8C-817B-95860DEC97CD}" type="pres">
      <dgm:prSet presAssocID="{F4500516-E6C8-455D-99E1-8257B3C999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06BA5-4E89-45B3-8D03-5B6E7B76E336}" type="pres">
      <dgm:prSet presAssocID="{4D8EB260-E7B0-46DC-B124-CC45D75C082C}" presName="spacer" presStyleCnt="0"/>
      <dgm:spPr/>
    </dgm:pt>
    <dgm:pt modelId="{0ACC5010-92A7-41CE-B442-354FDD92BEE6}" type="pres">
      <dgm:prSet presAssocID="{ACCA2922-5E36-44A7-86CE-E695A38D70D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0FC62B-A18B-40CC-85BB-393E7D427223}" type="pres">
      <dgm:prSet presAssocID="{6889A28A-8688-4E90-9505-B2A2D30571AE}" presName="spacer" presStyleCnt="0"/>
      <dgm:spPr/>
    </dgm:pt>
    <dgm:pt modelId="{1DF30CD3-5C18-4CAF-9D80-95A366A391B6}" type="pres">
      <dgm:prSet presAssocID="{729CF584-E61F-49CD-BD9C-759775C01E6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4D99F0-01ED-456C-97C5-671438AAADCC}" type="pres">
      <dgm:prSet presAssocID="{5F621EB5-DFC6-402E-A3D8-65CA156409B4}" presName="spacer" presStyleCnt="0"/>
      <dgm:spPr/>
    </dgm:pt>
    <dgm:pt modelId="{F7E82EDC-FED0-4392-87E1-2CB0A34177F8}" type="pres">
      <dgm:prSet presAssocID="{1D063437-2644-4398-A827-17AAFE5AB0A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F8B257-CD9F-4121-8A0D-42EF4EF5BAA9}" type="pres">
      <dgm:prSet presAssocID="{FDCCD359-30D0-4C23-9911-8E90190907CB}" presName="spacer" presStyleCnt="0"/>
      <dgm:spPr/>
    </dgm:pt>
    <dgm:pt modelId="{C657D02D-9750-494C-A634-3A7CF4773C3C}" type="pres">
      <dgm:prSet presAssocID="{18C3F962-F62C-4156-B4DF-93B6F151C7E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2A64FC-FEE3-4B96-9572-FA6AEB2C96D1}" srcId="{7FEFEDD5-8C76-4FD5-B63E-2D804D78D8BF}" destId="{18C3F962-F62C-4156-B4DF-93B6F151C7E4}" srcOrd="5" destOrd="0" parTransId="{BE1D039A-F6F5-4471-878A-C4851367AC38}" sibTransId="{6AC668CA-0B36-4E8E-8516-A0B630088964}"/>
    <dgm:cxn modelId="{89880460-C046-42A5-B56A-11E780383411}" type="presOf" srcId="{ACCA2922-5E36-44A7-86CE-E695A38D70D7}" destId="{0ACC5010-92A7-41CE-B442-354FDD92BEE6}" srcOrd="0" destOrd="0" presId="urn:microsoft.com/office/officeart/2005/8/layout/vList2"/>
    <dgm:cxn modelId="{B4D5C584-B83F-4F79-9E69-F8446E53B9CB}" type="presOf" srcId="{F4500516-E6C8-455D-99E1-8257B3C99927}" destId="{31CDD89D-1AA0-4A8C-817B-95860DEC97CD}" srcOrd="0" destOrd="0" presId="urn:microsoft.com/office/officeart/2005/8/layout/vList2"/>
    <dgm:cxn modelId="{ECC84B02-52CC-4036-A359-A81AE1F1F8D1}" type="presOf" srcId="{1D063437-2644-4398-A827-17AAFE5AB0A9}" destId="{F7E82EDC-FED0-4392-87E1-2CB0A34177F8}" srcOrd="0" destOrd="0" presId="urn:microsoft.com/office/officeart/2005/8/layout/vList2"/>
    <dgm:cxn modelId="{B71B4DC0-473A-48EC-85C3-971467B11239}" type="presOf" srcId="{E8D15802-8A74-4077-A1E6-78E2930E323B}" destId="{C5F37074-1CEE-4A68-9A12-DDF33B3ED25F}" srcOrd="0" destOrd="0" presId="urn:microsoft.com/office/officeart/2005/8/layout/vList2"/>
    <dgm:cxn modelId="{B663DD39-8D5C-4ACB-8366-C73F6F333FD2}" srcId="{7FEFEDD5-8C76-4FD5-B63E-2D804D78D8BF}" destId="{E8D15802-8A74-4077-A1E6-78E2930E323B}" srcOrd="0" destOrd="0" parTransId="{E2C7B646-92C3-4481-B43A-7924CB163FAF}" sibTransId="{AD126825-24EC-4A58-BBF2-CAD8CACD0E13}"/>
    <dgm:cxn modelId="{036597C8-E0CC-456D-96BE-0DF79FF8D2E2}" srcId="{7FEFEDD5-8C76-4FD5-B63E-2D804D78D8BF}" destId="{1D063437-2644-4398-A827-17AAFE5AB0A9}" srcOrd="4" destOrd="0" parTransId="{8D3E404B-B057-4974-94E4-3A04096A273E}" sibTransId="{FDCCD359-30D0-4C23-9911-8E90190907CB}"/>
    <dgm:cxn modelId="{EB68149D-F2A8-4175-920E-107C3C76611C}" type="presOf" srcId="{7FEFEDD5-8C76-4FD5-B63E-2D804D78D8BF}" destId="{94832F79-6296-455A-8E1C-FA8ABBFAE730}" srcOrd="0" destOrd="0" presId="urn:microsoft.com/office/officeart/2005/8/layout/vList2"/>
    <dgm:cxn modelId="{C26AB336-AD84-47B3-82CE-499AAD5291C0}" type="presOf" srcId="{18C3F962-F62C-4156-B4DF-93B6F151C7E4}" destId="{C657D02D-9750-494C-A634-3A7CF4773C3C}" srcOrd="0" destOrd="0" presId="urn:microsoft.com/office/officeart/2005/8/layout/vList2"/>
    <dgm:cxn modelId="{6C4EF2FE-B025-4CD7-94EE-7CBC7AC341BA}" srcId="{7FEFEDD5-8C76-4FD5-B63E-2D804D78D8BF}" destId="{729CF584-E61F-49CD-BD9C-759775C01E66}" srcOrd="3" destOrd="0" parTransId="{79766E5F-6648-4BD5-8491-181FD222C56B}" sibTransId="{5F621EB5-DFC6-402E-A3D8-65CA156409B4}"/>
    <dgm:cxn modelId="{3A4DDF50-88D3-4B93-8D0A-438CE6172CAE}" type="presOf" srcId="{729CF584-E61F-49CD-BD9C-759775C01E66}" destId="{1DF30CD3-5C18-4CAF-9D80-95A366A391B6}" srcOrd="0" destOrd="0" presId="urn:microsoft.com/office/officeart/2005/8/layout/vList2"/>
    <dgm:cxn modelId="{F2259970-7DFA-49DA-A5A2-462C9B99D13E}" srcId="{7FEFEDD5-8C76-4FD5-B63E-2D804D78D8BF}" destId="{F4500516-E6C8-455D-99E1-8257B3C99927}" srcOrd="1" destOrd="0" parTransId="{6F2CB572-F587-41F0-B2DB-608E43963346}" sibTransId="{4D8EB260-E7B0-46DC-B124-CC45D75C082C}"/>
    <dgm:cxn modelId="{D01D101F-1CF5-4545-AE2E-FF17E6E4E957}" srcId="{7FEFEDD5-8C76-4FD5-B63E-2D804D78D8BF}" destId="{ACCA2922-5E36-44A7-86CE-E695A38D70D7}" srcOrd="2" destOrd="0" parTransId="{F8434ADC-9CEB-435E-B492-DCE54C16DA4E}" sibTransId="{6889A28A-8688-4E90-9505-B2A2D30571AE}"/>
    <dgm:cxn modelId="{E0AA1A08-7E94-44FB-972B-218220ED758B}" type="presParOf" srcId="{94832F79-6296-455A-8E1C-FA8ABBFAE730}" destId="{C5F37074-1CEE-4A68-9A12-DDF33B3ED25F}" srcOrd="0" destOrd="0" presId="urn:microsoft.com/office/officeart/2005/8/layout/vList2"/>
    <dgm:cxn modelId="{64CE680D-7AF3-4C54-A193-8E87D4718658}" type="presParOf" srcId="{94832F79-6296-455A-8E1C-FA8ABBFAE730}" destId="{27ACEBA3-14D3-4F0D-9A9E-CAA691DCBB07}" srcOrd="1" destOrd="0" presId="urn:microsoft.com/office/officeart/2005/8/layout/vList2"/>
    <dgm:cxn modelId="{1163F6AA-DB75-4C93-9270-EA19F9C1E636}" type="presParOf" srcId="{94832F79-6296-455A-8E1C-FA8ABBFAE730}" destId="{31CDD89D-1AA0-4A8C-817B-95860DEC97CD}" srcOrd="2" destOrd="0" presId="urn:microsoft.com/office/officeart/2005/8/layout/vList2"/>
    <dgm:cxn modelId="{B2A2BBCB-DBFC-472A-929E-9A26D8D91CB2}" type="presParOf" srcId="{94832F79-6296-455A-8E1C-FA8ABBFAE730}" destId="{4A206BA5-4E89-45B3-8D03-5B6E7B76E336}" srcOrd="3" destOrd="0" presId="urn:microsoft.com/office/officeart/2005/8/layout/vList2"/>
    <dgm:cxn modelId="{73594B41-C494-4623-96CC-041B3DDC85DA}" type="presParOf" srcId="{94832F79-6296-455A-8E1C-FA8ABBFAE730}" destId="{0ACC5010-92A7-41CE-B442-354FDD92BEE6}" srcOrd="4" destOrd="0" presId="urn:microsoft.com/office/officeart/2005/8/layout/vList2"/>
    <dgm:cxn modelId="{1738D8AF-4058-400F-B636-23860C1AB61D}" type="presParOf" srcId="{94832F79-6296-455A-8E1C-FA8ABBFAE730}" destId="{7E0FC62B-A18B-40CC-85BB-393E7D427223}" srcOrd="5" destOrd="0" presId="urn:microsoft.com/office/officeart/2005/8/layout/vList2"/>
    <dgm:cxn modelId="{F9146BA7-A927-4A68-9ACF-47506A0AC7B4}" type="presParOf" srcId="{94832F79-6296-455A-8E1C-FA8ABBFAE730}" destId="{1DF30CD3-5C18-4CAF-9D80-95A366A391B6}" srcOrd="6" destOrd="0" presId="urn:microsoft.com/office/officeart/2005/8/layout/vList2"/>
    <dgm:cxn modelId="{64221C2B-DD7F-4449-BAB5-944545E38C0F}" type="presParOf" srcId="{94832F79-6296-455A-8E1C-FA8ABBFAE730}" destId="{674D99F0-01ED-456C-97C5-671438AAADCC}" srcOrd="7" destOrd="0" presId="urn:microsoft.com/office/officeart/2005/8/layout/vList2"/>
    <dgm:cxn modelId="{2EEB1986-C4FB-47E0-B232-3982240A71B5}" type="presParOf" srcId="{94832F79-6296-455A-8E1C-FA8ABBFAE730}" destId="{F7E82EDC-FED0-4392-87E1-2CB0A34177F8}" srcOrd="8" destOrd="0" presId="urn:microsoft.com/office/officeart/2005/8/layout/vList2"/>
    <dgm:cxn modelId="{A1A9FF85-8EFD-42B3-9EF3-FE54BCB109DC}" type="presParOf" srcId="{94832F79-6296-455A-8E1C-FA8ABBFAE730}" destId="{FEF8B257-CD9F-4121-8A0D-42EF4EF5BAA9}" srcOrd="9" destOrd="0" presId="urn:microsoft.com/office/officeart/2005/8/layout/vList2"/>
    <dgm:cxn modelId="{73A09446-1525-48E8-85C3-5E57966B1B49}" type="presParOf" srcId="{94832F79-6296-455A-8E1C-FA8ABBFAE730}" destId="{C657D02D-9750-494C-A634-3A7CF4773C3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E7900-D45B-4B77-831B-9A05C9F526E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F08AEF2-31F2-481A-841C-C4B1C000E711}">
      <dgm:prSet phldrT="[Text]"/>
      <dgm:spPr/>
      <dgm:t>
        <a:bodyPr/>
        <a:lstStyle/>
        <a:p>
          <a:r>
            <a:rPr lang="zh-CN" altLang="en-US" b="1" dirty="0" smtClean="0"/>
            <a:t>确定主题后的</a:t>
          </a:r>
          <a:r>
            <a:rPr lang="zh-CN" altLang="en-US" b="1" dirty="0" smtClean="0">
              <a:solidFill>
                <a:srgbClr val="FF0000"/>
              </a:solidFill>
            </a:rPr>
            <a:t>泛调研</a:t>
          </a:r>
          <a:endParaRPr lang="en-US" b="1" dirty="0">
            <a:solidFill>
              <a:srgbClr val="FF0000"/>
            </a:solidFill>
          </a:endParaRPr>
        </a:p>
      </dgm:t>
    </dgm:pt>
    <dgm:pt modelId="{477CAE0A-8724-404F-9EA6-CF5BEF16194C}" cxnId="{FDAE548E-5B7D-4CD3-8AF4-1BF6A9E5A89D}" type="parTrans">
      <dgm:prSet/>
      <dgm:spPr/>
      <dgm:t>
        <a:bodyPr/>
        <a:lstStyle/>
        <a:p>
          <a:endParaRPr lang="en-US"/>
        </a:p>
      </dgm:t>
    </dgm:pt>
    <dgm:pt modelId="{8403BDBC-A101-409F-A9D7-327AEEB1C735}" cxnId="{FDAE548E-5B7D-4CD3-8AF4-1BF6A9E5A89D}" type="sibTrans">
      <dgm:prSet/>
      <dgm:spPr/>
      <dgm:t>
        <a:bodyPr/>
        <a:lstStyle/>
        <a:p>
          <a:endParaRPr lang="en-US"/>
        </a:p>
      </dgm:t>
    </dgm:pt>
    <dgm:pt modelId="{DFD20650-FC61-48C7-826F-44CCBBE5DD68}">
      <dgm:prSet phldrT="[Text]" custT="1"/>
      <dgm:spPr/>
      <dgm:t>
        <a:bodyPr/>
        <a:lstStyle/>
        <a:p>
          <a:r>
            <a:rPr lang="zh-CN" altLang="en-US" sz="1800" b="1" dirty="0" smtClean="0">
              <a:solidFill>
                <a:srgbClr val="FF0000"/>
              </a:solidFill>
            </a:rPr>
            <a:t>收集</a:t>
          </a:r>
          <a:r>
            <a:rPr lang="zh-CN" altLang="en-US" sz="1800" dirty="0" smtClean="0"/>
            <a:t>该领域的综述文献、博士学位论文；重点利用本领域经典或综述文集数据库</a:t>
          </a:r>
          <a:endParaRPr lang="en-US" sz="1800" dirty="0"/>
        </a:p>
      </dgm:t>
    </dgm:pt>
    <dgm:pt modelId="{007F6170-3262-4907-962E-B1C278025C12}" cxnId="{F46FE0F9-7E70-4DC4-B991-56B0188DCFA4}" type="parTrans">
      <dgm:prSet/>
      <dgm:spPr/>
      <dgm:t>
        <a:bodyPr/>
        <a:lstStyle/>
        <a:p>
          <a:endParaRPr lang="en-US"/>
        </a:p>
      </dgm:t>
    </dgm:pt>
    <dgm:pt modelId="{4954AB6C-8DC6-4724-A6C3-6D734B6DFDDD}" cxnId="{F46FE0F9-7E70-4DC4-B991-56B0188DCFA4}" type="sibTrans">
      <dgm:prSet/>
      <dgm:spPr/>
      <dgm:t>
        <a:bodyPr/>
        <a:lstStyle/>
        <a:p>
          <a:endParaRPr lang="en-US"/>
        </a:p>
      </dgm:t>
    </dgm:pt>
    <dgm:pt modelId="{46E730F8-C685-40D4-AE67-1F1C42C43293}">
      <dgm:prSet phldrT="[Text]" custT="1"/>
      <dgm:spPr/>
      <dgm:t>
        <a:bodyPr/>
        <a:lstStyle/>
        <a:p>
          <a:r>
            <a:rPr lang="zh-CN" altLang="en-US" sz="1800" dirty="0" smtClean="0"/>
            <a:t>重点阅读</a:t>
          </a:r>
          <a:r>
            <a:rPr lang="zh-CN" altLang="en-US" sz="1800" b="1" dirty="0" smtClean="0">
              <a:solidFill>
                <a:srgbClr val="FF0000"/>
              </a:solidFill>
            </a:rPr>
            <a:t>英文综述</a:t>
          </a:r>
          <a:r>
            <a:rPr lang="zh-CN" altLang="en-US" sz="1800" dirty="0" smtClean="0"/>
            <a:t>或研究论文标题、摘要：了解</a:t>
          </a:r>
          <a:r>
            <a:rPr lang="zh-CN" altLang="en-US" sz="1800" b="1" dirty="0" smtClean="0">
              <a:solidFill>
                <a:srgbClr val="FF0000"/>
              </a:solidFill>
            </a:rPr>
            <a:t>前沿、难点、创新点</a:t>
          </a:r>
          <a:r>
            <a:rPr lang="zh-CN" altLang="en-US" sz="1800" dirty="0" smtClean="0"/>
            <a:t>、并收集</a:t>
          </a:r>
          <a:r>
            <a:rPr lang="zh-CN" altLang="en-US" sz="1800" b="1" dirty="0" smtClean="0">
              <a:solidFill>
                <a:srgbClr val="FF0000"/>
              </a:solidFill>
            </a:rPr>
            <a:t>关键词</a:t>
          </a:r>
          <a:endParaRPr lang="en-US" sz="1800" b="1" dirty="0">
            <a:solidFill>
              <a:srgbClr val="FF0000"/>
            </a:solidFill>
          </a:endParaRPr>
        </a:p>
      </dgm:t>
    </dgm:pt>
    <dgm:pt modelId="{5FB49BC8-588A-40F7-8AD7-F5101CC8A95C}" cxnId="{8F84D70E-901C-4C27-AD76-DAA3DFD423D4}" type="parTrans">
      <dgm:prSet/>
      <dgm:spPr/>
      <dgm:t>
        <a:bodyPr/>
        <a:lstStyle/>
        <a:p>
          <a:endParaRPr lang="en-US"/>
        </a:p>
      </dgm:t>
    </dgm:pt>
    <dgm:pt modelId="{F8F9CC40-1D8A-44C3-809A-E11A5C35CFB9}" cxnId="{8F84D70E-901C-4C27-AD76-DAA3DFD423D4}" type="sibTrans">
      <dgm:prSet/>
      <dgm:spPr/>
      <dgm:t>
        <a:bodyPr/>
        <a:lstStyle/>
        <a:p>
          <a:endParaRPr lang="en-US"/>
        </a:p>
      </dgm:t>
    </dgm:pt>
    <dgm:pt modelId="{36295992-B831-4B9F-9B32-C5EC5BFBA0F5}">
      <dgm:prSet phldrT="[Text]"/>
      <dgm:spPr/>
      <dgm:t>
        <a:bodyPr/>
        <a:lstStyle/>
        <a:p>
          <a:r>
            <a:rPr lang="zh-CN" altLang="en-US" b="1" dirty="0" smtClean="0"/>
            <a:t>确定题目后的</a:t>
          </a:r>
          <a:r>
            <a:rPr lang="zh-CN" altLang="en-US" b="1" dirty="0" smtClean="0">
              <a:solidFill>
                <a:srgbClr val="FF0000"/>
              </a:solidFill>
            </a:rPr>
            <a:t>精调研</a:t>
          </a:r>
          <a:endParaRPr lang="en-US" b="1" dirty="0">
            <a:solidFill>
              <a:srgbClr val="FF0000"/>
            </a:solidFill>
          </a:endParaRPr>
        </a:p>
      </dgm:t>
    </dgm:pt>
    <dgm:pt modelId="{1B08A630-4B9F-4DC5-9AD8-0C6201C4F13C}" cxnId="{549268E5-E9C2-4D04-8674-4ECBD30F4CDF}" type="parTrans">
      <dgm:prSet/>
      <dgm:spPr/>
      <dgm:t>
        <a:bodyPr/>
        <a:lstStyle/>
        <a:p>
          <a:endParaRPr lang="en-US"/>
        </a:p>
      </dgm:t>
    </dgm:pt>
    <dgm:pt modelId="{5D6E3673-960B-4745-8063-6C5FE9E8747C}" cxnId="{549268E5-E9C2-4D04-8674-4ECBD30F4CDF}" type="sibTrans">
      <dgm:prSet/>
      <dgm:spPr/>
      <dgm:t>
        <a:bodyPr/>
        <a:lstStyle/>
        <a:p>
          <a:endParaRPr lang="en-US"/>
        </a:p>
      </dgm:t>
    </dgm:pt>
    <dgm:pt modelId="{FD30D897-B1F7-49F3-BCA6-D47F77F87EFB}">
      <dgm:prSet phldrT="[Text]" custT="1"/>
      <dgm:spPr/>
      <dgm:t>
        <a:bodyPr/>
        <a:lstStyle/>
        <a:p>
          <a:r>
            <a:rPr lang="zh-CN" altLang="en-US" sz="1800" dirty="0" smtClean="0"/>
            <a:t>有针对性的收集文献，重点在于</a:t>
          </a:r>
          <a:r>
            <a:rPr lang="zh-CN" altLang="en-US" sz="1800" b="1" dirty="0" smtClean="0">
              <a:solidFill>
                <a:srgbClr val="FF0000"/>
              </a:solidFill>
            </a:rPr>
            <a:t>确定内容</a:t>
          </a:r>
          <a:r>
            <a:rPr lang="zh-CN" altLang="en-US" sz="1800" dirty="0" smtClean="0"/>
            <a:t>；利用数据库的</a:t>
          </a:r>
          <a:r>
            <a:rPr lang="zh-CN" altLang="en-US" sz="1800" b="1" dirty="0" smtClean="0">
              <a:solidFill>
                <a:srgbClr val="FF0000"/>
              </a:solidFill>
            </a:rPr>
            <a:t>分析功能</a:t>
          </a:r>
          <a:r>
            <a:rPr lang="zh-CN" altLang="en-US" sz="1800" dirty="0" smtClean="0"/>
            <a:t>，查找主要的研究者和机构</a:t>
          </a:r>
          <a:endParaRPr lang="en-US" sz="1800" dirty="0"/>
        </a:p>
      </dgm:t>
    </dgm:pt>
    <dgm:pt modelId="{F13991D1-91CD-47C3-B05E-5D923626F396}" cxnId="{B190C3BE-6C5A-44F5-B097-6C1D3271A046}" type="parTrans">
      <dgm:prSet/>
      <dgm:spPr/>
      <dgm:t>
        <a:bodyPr/>
        <a:lstStyle/>
        <a:p>
          <a:endParaRPr lang="en-US"/>
        </a:p>
      </dgm:t>
    </dgm:pt>
    <dgm:pt modelId="{C3EE739E-6F52-4EB9-9DB4-A7A99FCB3175}" cxnId="{B190C3BE-6C5A-44F5-B097-6C1D3271A046}" type="sibTrans">
      <dgm:prSet/>
      <dgm:spPr/>
      <dgm:t>
        <a:bodyPr/>
        <a:lstStyle/>
        <a:p>
          <a:endParaRPr lang="en-US"/>
        </a:p>
      </dgm:t>
    </dgm:pt>
    <dgm:pt modelId="{BEEDB462-9F09-484B-9690-E2FBD0686F09}">
      <dgm:prSet phldrT="[Text]" custT="1"/>
      <dgm:spPr/>
      <dgm:t>
        <a:bodyPr/>
        <a:lstStyle/>
        <a:p>
          <a:r>
            <a:rPr lang="zh-CN" altLang="en-US" sz="1800" dirty="0" smtClean="0"/>
            <a:t>文献阅读</a:t>
          </a:r>
          <a:r>
            <a:rPr lang="en-US" altLang="zh-CN" sz="1800" dirty="0" smtClean="0"/>
            <a:t>-</a:t>
          </a:r>
          <a:r>
            <a:rPr lang="zh-CN" altLang="en-US" sz="1800" dirty="0" smtClean="0"/>
            <a:t>泛读和</a:t>
          </a:r>
          <a:r>
            <a:rPr lang="zh-CN" altLang="en-US" sz="1800" b="1" dirty="0" smtClean="0">
              <a:solidFill>
                <a:srgbClr val="FF0000"/>
              </a:solidFill>
            </a:rPr>
            <a:t>精读</a:t>
          </a:r>
          <a:r>
            <a:rPr lang="zh-CN" altLang="en-US" sz="1800" dirty="0" smtClean="0"/>
            <a:t>相结合</a:t>
          </a:r>
          <a:endParaRPr lang="en-US" sz="1800" dirty="0"/>
        </a:p>
      </dgm:t>
    </dgm:pt>
    <dgm:pt modelId="{EDCF31C1-CBA5-43BE-BCB2-7A05E041BB68}" cxnId="{59D4BC62-4878-4DB3-9718-DDCB9BC6BBD4}" type="parTrans">
      <dgm:prSet/>
      <dgm:spPr/>
      <dgm:t>
        <a:bodyPr/>
        <a:lstStyle/>
        <a:p>
          <a:endParaRPr lang="en-US"/>
        </a:p>
      </dgm:t>
    </dgm:pt>
    <dgm:pt modelId="{F36C8F74-CBBE-4668-86BD-D4024B39DE19}" cxnId="{59D4BC62-4878-4DB3-9718-DDCB9BC6BBD4}" type="sibTrans">
      <dgm:prSet/>
      <dgm:spPr/>
      <dgm:t>
        <a:bodyPr/>
        <a:lstStyle/>
        <a:p>
          <a:endParaRPr lang="en-US"/>
        </a:p>
      </dgm:t>
    </dgm:pt>
    <dgm:pt modelId="{8F060D0E-E5B1-4F18-9332-5C42E4511560}">
      <dgm:prSet custT="1"/>
      <dgm:spPr/>
      <dgm:t>
        <a:bodyPr/>
        <a:lstStyle/>
        <a:p>
          <a:r>
            <a:rPr lang="zh-CN" altLang="en-US" sz="1800" dirty="0" smtClean="0"/>
            <a:t>确定</a:t>
          </a:r>
          <a:r>
            <a:rPr lang="zh-CN" altLang="en-US" sz="1800" b="1" dirty="0" smtClean="0">
              <a:solidFill>
                <a:srgbClr val="FF0000"/>
              </a:solidFill>
            </a:rPr>
            <a:t>研究题目</a:t>
          </a:r>
          <a:r>
            <a:rPr lang="en-US" altLang="zh-CN" sz="1800" dirty="0" smtClean="0"/>
            <a:t>=</a:t>
          </a:r>
          <a:r>
            <a:rPr lang="zh-CN" altLang="en-US" sz="1800" dirty="0" smtClean="0"/>
            <a:t>实验室研究背景</a:t>
          </a:r>
          <a:r>
            <a:rPr lang="en-US" altLang="zh-CN" sz="1800" dirty="0" smtClean="0"/>
            <a:t>+</a:t>
          </a:r>
          <a:r>
            <a:rPr lang="zh-CN" altLang="en-US" sz="1800" dirty="0" smtClean="0"/>
            <a:t>当前研究热点</a:t>
          </a:r>
          <a:r>
            <a:rPr lang="en-US" altLang="zh-CN" sz="1800" dirty="0" smtClean="0"/>
            <a:t>+</a:t>
          </a:r>
          <a:r>
            <a:rPr lang="zh-CN" altLang="en-US" sz="1800" dirty="0" smtClean="0"/>
            <a:t>自身兴趣点</a:t>
          </a:r>
          <a:endParaRPr lang="en-US" sz="1800" dirty="0"/>
        </a:p>
      </dgm:t>
    </dgm:pt>
    <dgm:pt modelId="{4BD34443-2E90-4AC6-945C-B75972AAB015}" cxnId="{B1176389-8EE1-4921-AA8F-D1DF157C63D8}" type="parTrans">
      <dgm:prSet/>
      <dgm:spPr/>
      <dgm:t>
        <a:bodyPr/>
        <a:lstStyle/>
        <a:p>
          <a:endParaRPr lang="en-US"/>
        </a:p>
      </dgm:t>
    </dgm:pt>
    <dgm:pt modelId="{CE164815-25E5-4427-8CF3-5CAF498391B6}" cxnId="{B1176389-8EE1-4921-AA8F-D1DF157C63D8}" type="sibTrans">
      <dgm:prSet/>
      <dgm:spPr/>
      <dgm:t>
        <a:bodyPr/>
        <a:lstStyle/>
        <a:p>
          <a:endParaRPr lang="en-US"/>
        </a:p>
      </dgm:t>
    </dgm:pt>
    <dgm:pt modelId="{89FA5E74-7DA2-4E69-8582-0FE3A091E735}">
      <dgm:prSet custT="1"/>
      <dgm:spPr/>
      <dgm:t>
        <a:bodyPr/>
        <a:lstStyle/>
        <a:p>
          <a:r>
            <a:rPr lang="zh-CN" altLang="en-US" sz="1800" dirty="0" smtClean="0"/>
            <a:t>确定课题实施方案（技术和方法的创新）</a:t>
          </a:r>
          <a:endParaRPr lang="en-US" sz="1800" dirty="0"/>
        </a:p>
      </dgm:t>
    </dgm:pt>
    <dgm:pt modelId="{9B090774-2129-498C-8B49-4E2A019830FC}" cxnId="{DA4BF328-987B-46FE-928B-FD8991620A4D}" type="parTrans">
      <dgm:prSet/>
      <dgm:spPr/>
      <dgm:t>
        <a:bodyPr/>
        <a:lstStyle/>
        <a:p>
          <a:endParaRPr lang="en-US"/>
        </a:p>
      </dgm:t>
    </dgm:pt>
    <dgm:pt modelId="{22F71E64-6696-4E38-A9F4-7A4CEA2B59E6}" cxnId="{DA4BF328-987B-46FE-928B-FD8991620A4D}" type="sibTrans">
      <dgm:prSet/>
      <dgm:spPr/>
      <dgm:t>
        <a:bodyPr/>
        <a:lstStyle/>
        <a:p>
          <a:endParaRPr lang="en-US"/>
        </a:p>
      </dgm:t>
    </dgm:pt>
    <dgm:pt modelId="{3D30A4B5-1DE3-4296-A990-504A0FBD04F2}" type="pres">
      <dgm:prSet presAssocID="{06DE7900-D45B-4B77-831B-9A05C9F526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0554BF-BF72-4925-9D28-32EDA42568C4}" type="pres">
      <dgm:prSet presAssocID="{DF08AEF2-31F2-481A-841C-C4B1C000E711}" presName="root" presStyleCnt="0"/>
      <dgm:spPr/>
    </dgm:pt>
    <dgm:pt modelId="{59BBE03A-C4D2-4EC8-8825-29A079321625}" type="pres">
      <dgm:prSet presAssocID="{DF08AEF2-31F2-481A-841C-C4B1C000E711}" presName="rootComposite" presStyleCnt="0"/>
      <dgm:spPr/>
    </dgm:pt>
    <dgm:pt modelId="{F1887038-B9BB-48D9-AFF9-93634A71C46D}" type="pres">
      <dgm:prSet presAssocID="{DF08AEF2-31F2-481A-841C-C4B1C000E711}" presName="rootText" presStyleLbl="node1" presStyleIdx="0" presStyleCnt="2" custScaleX="167195" custScaleY="63169"/>
      <dgm:spPr/>
      <dgm:t>
        <a:bodyPr/>
        <a:lstStyle/>
        <a:p>
          <a:endParaRPr lang="en-US"/>
        </a:p>
      </dgm:t>
    </dgm:pt>
    <dgm:pt modelId="{468C7EB7-AD5C-46CC-8A71-8E21CE10B1B9}" type="pres">
      <dgm:prSet presAssocID="{DF08AEF2-31F2-481A-841C-C4B1C000E711}" presName="rootConnector" presStyleLbl="node1" presStyleIdx="0" presStyleCnt="2"/>
      <dgm:spPr/>
      <dgm:t>
        <a:bodyPr/>
        <a:lstStyle/>
        <a:p>
          <a:endParaRPr lang="en-US"/>
        </a:p>
      </dgm:t>
    </dgm:pt>
    <dgm:pt modelId="{099DC444-53C7-4668-AB99-9DE56FFD965A}" type="pres">
      <dgm:prSet presAssocID="{DF08AEF2-31F2-481A-841C-C4B1C000E711}" presName="childShape" presStyleCnt="0"/>
      <dgm:spPr/>
    </dgm:pt>
    <dgm:pt modelId="{C0831717-FC20-4947-B4AA-6FB9ABB589E8}" type="pres">
      <dgm:prSet presAssocID="{007F6170-3262-4907-962E-B1C278025C12}" presName="Name13" presStyleLbl="parChTrans1D2" presStyleIdx="0" presStyleCnt="6"/>
      <dgm:spPr/>
      <dgm:t>
        <a:bodyPr/>
        <a:lstStyle/>
        <a:p>
          <a:endParaRPr lang="en-US"/>
        </a:p>
      </dgm:t>
    </dgm:pt>
    <dgm:pt modelId="{4F59178C-A6FC-4D6D-BC7B-CFFD542F1462}" type="pres">
      <dgm:prSet presAssocID="{DFD20650-FC61-48C7-826F-44CCBBE5DD68}" presName="childText" presStyleLbl="bgAcc1" presStyleIdx="0" presStyleCnt="6" custScaleX="246593" custScaleY="112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EE11A-94B5-4D72-9F81-F1045B08B556}" type="pres">
      <dgm:prSet presAssocID="{5FB49BC8-588A-40F7-8AD7-F5101CC8A95C}" presName="Name13" presStyleLbl="parChTrans1D2" presStyleIdx="1" presStyleCnt="6"/>
      <dgm:spPr/>
      <dgm:t>
        <a:bodyPr/>
        <a:lstStyle/>
        <a:p>
          <a:endParaRPr lang="en-US"/>
        </a:p>
      </dgm:t>
    </dgm:pt>
    <dgm:pt modelId="{737547F8-E22A-4685-BBD7-0DB532E58127}" type="pres">
      <dgm:prSet presAssocID="{46E730F8-C685-40D4-AE67-1F1C42C43293}" presName="childText" presStyleLbl="bgAcc1" presStyleIdx="1" presStyleCnt="6" custScaleX="252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C16E1-FCD0-4166-B22B-915F23F066CB}" type="pres">
      <dgm:prSet presAssocID="{4BD34443-2E90-4AC6-945C-B75972AAB015}" presName="Name13" presStyleLbl="parChTrans1D2" presStyleIdx="2" presStyleCnt="6"/>
      <dgm:spPr/>
      <dgm:t>
        <a:bodyPr/>
        <a:lstStyle/>
        <a:p>
          <a:endParaRPr lang="en-US"/>
        </a:p>
      </dgm:t>
    </dgm:pt>
    <dgm:pt modelId="{FDE4AF2E-6E98-4F11-B0B1-0F0264E9AE8D}" type="pres">
      <dgm:prSet presAssocID="{8F060D0E-E5B1-4F18-9332-5C42E4511560}" presName="childText" presStyleLbl="bgAcc1" presStyleIdx="2" presStyleCnt="6" custScaleX="253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495EF-1AE4-407D-8AD3-52B4864EB8D1}" type="pres">
      <dgm:prSet presAssocID="{36295992-B831-4B9F-9B32-C5EC5BFBA0F5}" presName="root" presStyleCnt="0"/>
      <dgm:spPr/>
    </dgm:pt>
    <dgm:pt modelId="{72633A77-7E7D-4D52-908A-4E16B3559F36}" type="pres">
      <dgm:prSet presAssocID="{36295992-B831-4B9F-9B32-C5EC5BFBA0F5}" presName="rootComposite" presStyleCnt="0"/>
      <dgm:spPr/>
    </dgm:pt>
    <dgm:pt modelId="{C92B0E5D-28AA-4639-9A64-A80DB12B83D3}" type="pres">
      <dgm:prSet presAssocID="{36295992-B831-4B9F-9B32-C5EC5BFBA0F5}" presName="rootText" presStyleLbl="node1" presStyleIdx="1" presStyleCnt="2" custScaleX="155028" custScaleY="63068"/>
      <dgm:spPr/>
      <dgm:t>
        <a:bodyPr/>
        <a:lstStyle/>
        <a:p>
          <a:endParaRPr lang="en-US"/>
        </a:p>
      </dgm:t>
    </dgm:pt>
    <dgm:pt modelId="{9015E733-9BC0-44E0-A689-25AC6513E376}" type="pres">
      <dgm:prSet presAssocID="{36295992-B831-4B9F-9B32-C5EC5BFBA0F5}" presName="rootConnector" presStyleLbl="node1" presStyleIdx="1" presStyleCnt="2"/>
      <dgm:spPr/>
      <dgm:t>
        <a:bodyPr/>
        <a:lstStyle/>
        <a:p>
          <a:endParaRPr lang="en-US"/>
        </a:p>
      </dgm:t>
    </dgm:pt>
    <dgm:pt modelId="{13BC0517-4A91-4CFF-842C-0D0B691777DB}" type="pres">
      <dgm:prSet presAssocID="{36295992-B831-4B9F-9B32-C5EC5BFBA0F5}" presName="childShape" presStyleCnt="0"/>
      <dgm:spPr/>
    </dgm:pt>
    <dgm:pt modelId="{5B538751-CFCE-441A-BC3C-174730F9A24F}" type="pres">
      <dgm:prSet presAssocID="{F13991D1-91CD-47C3-B05E-5D923626F396}" presName="Name13" presStyleLbl="parChTrans1D2" presStyleIdx="3" presStyleCnt="6"/>
      <dgm:spPr/>
      <dgm:t>
        <a:bodyPr/>
        <a:lstStyle/>
        <a:p>
          <a:endParaRPr lang="en-US"/>
        </a:p>
      </dgm:t>
    </dgm:pt>
    <dgm:pt modelId="{9258B671-B676-4436-8D0B-7937768C47B4}" type="pres">
      <dgm:prSet presAssocID="{FD30D897-B1F7-49F3-BCA6-D47F77F87EFB}" presName="childText" presStyleLbl="bgAcc1" presStyleIdx="3" presStyleCnt="6" custScaleX="267927" custScaleY="120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3815-61AC-4893-ABEB-FF7F4E8212FF}" type="pres">
      <dgm:prSet presAssocID="{EDCF31C1-CBA5-43BE-BCB2-7A05E041BB68}" presName="Name13" presStyleLbl="parChTrans1D2" presStyleIdx="4" presStyleCnt="6"/>
      <dgm:spPr/>
      <dgm:t>
        <a:bodyPr/>
        <a:lstStyle/>
        <a:p>
          <a:endParaRPr lang="en-US"/>
        </a:p>
      </dgm:t>
    </dgm:pt>
    <dgm:pt modelId="{80D04140-D149-4DEC-921F-375EC8147169}" type="pres">
      <dgm:prSet presAssocID="{BEEDB462-9F09-484B-9690-E2FBD0686F09}" presName="childText" presStyleLbl="bgAcc1" presStyleIdx="4" presStyleCnt="6" custScaleX="270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F1D05-59E1-4165-A627-CE2525CF2A36}" type="pres">
      <dgm:prSet presAssocID="{9B090774-2129-498C-8B49-4E2A019830FC}" presName="Name13" presStyleLbl="parChTrans1D2" presStyleIdx="5" presStyleCnt="6"/>
      <dgm:spPr/>
      <dgm:t>
        <a:bodyPr/>
        <a:lstStyle/>
        <a:p>
          <a:endParaRPr lang="en-US"/>
        </a:p>
      </dgm:t>
    </dgm:pt>
    <dgm:pt modelId="{746C2334-DA89-4551-B351-5AF26259B5C7}" type="pres">
      <dgm:prSet presAssocID="{89FA5E74-7DA2-4E69-8582-0FE3A091E735}" presName="childText" presStyleLbl="bgAcc1" presStyleIdx="5" presStyleCnt="6" custScaleX="270646" custLinFactNeighborY="-10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268E5-E9C2-4D04-8674-4ECBD30F4CDF}" srcId="{06DE7900-D45B-4B77-831B-9A05C9F526ED}" destId="{36295992-B831-4B9F-9B32-C5EC5BFBA0F5}" srcOrd="1" destOrd="0" parTransId="{1B08A630-4B9F-4DC5-9AD8-0C6201C4F13C}" sibTransId="{5D6E3673-960B-4745-8063-6C5FE9E8747C}"/>
    <dgm:cxn modelId="{D181303B-F388-4760-A38D-1F01D3F019E8}" type="presOf" srcId="{007F6170-3262-4907-962E-B1C278025C12}" destId="{C0831717-FC20-4947-B4AA-6FB9ABB589E8}" srcOrd="0" destOrd="0" presId="urn:microsoft.com/office/officeart/2005/8/layout/hierarchy3"/>
    <dgm:cxn modelId="{F37E36FC-A36B-4463-8DA7-E67179241468}" type="presOf" srcId="{06DE7900-D45B-4B77-831B-9A05C9F526ED}" destId="{3D30A4B5-1DE3-4296-A990-504A0FBD04F2}" srcOrd="0" destOrd="0" presId="urn:microsoft.com/office/officeart/2005/8/layout/hierarchy3"/>
    <dgm:cxn modelId="{666EBED9-9D42-40DD-9544-E17F4CCE6734}" type="presOf" srcId="{9B090774-2129-498C-8B49-4E2A019830FC}" destId="{3CAF1D05-59E1-4165-A627-CE2525CF2A36}" srcOrd="0" destOrd="0" presId="urn:microsoft.com/office/officeart/2005/8/layout/hierarchy3"/>
    <dgm:cxn modelId="{F46FE0F9-7E70-4DC4-B991-56B0188DCFA4}" srcId="{DF08AEF2-31F2-481A-841C-C4B1C000E711}" destId="{DFD20650-FC61-48C7-826F-44CCBBE5DD68}" srcOrd="0" destOrd="0" parTransId="{007F6170-3262-4907-962E-B1C278025C12}" sibTransId="{4954AB6C-8DC6-4724-A6C3-6D734B6DFDDD}"/>
    <dgm:cxn modelId="{233C1A60-3553-4D50-A329-772BEE3C145E}" type="presOf" srcId="{DF08AEF2-31F2-481A-841C-C4B1C000E711}" destId="{F1887038-B9BB-48D9-AFF9-93634A71C46D}" srcOrd="0" destOrd="0" presId="urn:microsoft.com/office/officeart/2005/8/layout/hierarchy3"/>
    <dgm:cxn modelId="{7693B7C6-9CE0-4199-9011-92E09ABC1502}" type="presOf" srcId="{46E730F8-C685-40D4-AE67-1F1C42C43293}" destId="{737547F8-E22A-4685-BBD7-0DB532E58127}" srcOrd="0" destOrd="0" presId="urn:microsoft.com/office/officeart/2005/8/layout/hierarchy3"/>
    <dgm:cxn modelId="{2B30CD8A-52CE-4FAA-B048-8602E2712126}" type="presOf" srcId="{BEEDB462-9F09-484B-9690-E2FBD0686F09}" destId="{80D04140-D149-4DEC-921F-375EC8147169}" srcOrd="0" destOrd="0" presId="urn:microsoft.com/office/officeart/2005/8/layout/hierarchy3"/>
    <dgm:cxn modelId="{F1901953-9950-4D6E-B0EA-A34A696709EE}" type="presOf" srcId="{36295992-B831-4B9F-9B32-C5EC5BFBA0F5}" destId="{9015E733-9BC0-44E0-A689-25AC6513E376}" srcOrd="1" destOrd="0" presId="urn:microsoft.com/office/officeart/2005/8/layout/hierarchy3"/>
    <dgm:cxn modelId="{B1176389-8EE1-4921-AA8F-D1DF157C63D8}" srcId="{DF08AEF2-31F2-481A-841C-C4B1C000E711}" destId="{8F060D0E-E5B1-4F18-9332-5C42E4511560}" srcOrd="2" destOrd="0" parTransId="{4BD34443-2E90-4AC6-945C-B75972AAB015}" sibTransId="{CE164815-25E5-4427-8CF3-5CAF498391B6}"/>
    <dgm:cxn modelId="{B190C3BE-6C5A-44F5-B097-6C1D3271A046}" srcId="{36295992-B831-4B9F-9B32-C5EC5BFBA0F5}" destId="{FD30D897-B1F7-49F3-BCA6-D47F77F87EFB}" srcOrd="0" destOrd="0" parTransId="{F13991D1-91CD-47C3-B05E-5D923626F396}" sibTransId="{C3EE739E-6F52-4EB9-9DB4-A7A99FCB3175}"/>
    <dgm:cxn modelId="{1454CD22-B0C1-4D62-BB3C-2D5C09AF6576}" type="presOf" srcId="{DF08AEF2-31F2-481A-841C-C4B1C000E711}" destId="{468C7EB7-AD5C-46CC-8A71-8E21CE10B1B9}" srcOrd="1" destOrd="0" presId="urn:microsoft.com/office/officeart/2005/8/layout/hierarchy3"/>
    <dgm:cxn modelId="{91148108-F3D5-488D-BB71-57E3949BBF84}" type="presOf" srcId="{F13991D1-91CD-47C3-B05E-5D923626F396}" destId="{5B538751-CFCE-441A-BC3C-174730F9A24F}" srcOrd="0" destOrd="0" presId="urn:microsoft.com/office/officeart/2005/8/layout/hierarchy3"/>
    <dgm:cxn modelId="{0B1564DD-9F63-48EF-B10A-280C6B5E5A59}" type="presOf" srcId="{89FA5E74-7DA2-4E69-8582-0FE3A091E735}" destId="{746C2334-DA89-4551-B351-5AF26259B5C7}" srcOrd="0" destOrd="0" presId="urn:microsoft.com/office/officeart/2005/8/layout/hierarchy3"/>
    <dgm:cxn modelId="{8C45916B-45FA-4C9B-9697-432B2FE62153}" type="presOf" srcId="{5FB49BC8-588A-40F7-8AD7-F5101CC8A95C}" destId="{646EE11A-94B5-4D72-9F81-F1045B08B556}" srcOrd="0" destOrd="0" presId="urn:microsoft.com/office/officeart/2005/8/layout/hierarchy3"/>
    <dgm:cxn modelId="{BDA836B0-78A3-4A71-B81F-600F70EC8AF6}" type="presOf" srcId="{FD30D897-B1F7-49F3-BCA6-D47F77F87EFB}" destId="{9258B671-B676-4436-8D0B-7937768C47B4}" srcOrd="0" destOrd="0" presId="urn:microsoft.com/office/officeart/2005/8/layout/hierarchy3"/>
    <dgm:cxn modelId="{8F84D70E-901C-4C27-AD76-DAA3DFD423D4}" srcId="{DF08AEF2-31F2-481A-841C-C4B1C000E711}" destId="{46E730F8-C685-40D4-AE67-1F1C42C43293}" srcOrd="1" destOrd="0" parTransId="{5FB49BC8-588A-40F7-8AD7-F5101CC8A95C}" sibTransId="{F8F9CC40-1D8A-44C3-809A-E11A5C35CFB9}"/>
    <dgm:cxn modelId="{98C7A017-CD98-4150-B34D-4D10D8D7DA22}" type="presOf" srcId="{36295992-B831-4B9F-9B32-C5EC5BFBA0F5}" destId="{C92B0E5D-28AA-4639-9A64-A80DB12B83D3}" srcOrd="0" destOrd="0" presId="urn:microsoft.com/office/officeart/2005/8/layout/hierarchy3"/>
    <dgm:cxn modelId="{E9298480-7F21-42DD-8D2C-951C0C23D9BD}" type="presOf" srcId="{4BD34443-2E90-4AC6-945C-B75972AAB015}" destId="{6D4C16E1-FCD0-4166-B22B-915F23F066CB}" srcOrd="0" destOrd="0" presId="urn:microsoft.com/office/officeart/2005/8/layout/hierarchy3"/>
    <dgm:cxn modelId="{96E0E62A-930E-48CC-9747-1D848366298D}" type="presOf" srcId="{DFD20650-FC61-48C7-826F-44CCBBE5DD68}" destId="{4F59178C-A6FC-4D6D-BC7B-CFFD542F1462}" srcOrd="0" destOrd="0" presId="urn:microsoft.com/office/officeart/2005/8/layout/hierarchy3"/>
    <dgm:cxn modelId="{FDAE548E-5B7D-4CD3-8AF4-1BF6A9E5A89D}" srcId="{06DE7900-D45B-4B77-831B-9A05C9F526ED}" destId="{DF08AEF2-31F2-481A-841C-C4B1C000E711}" srcOrd="0" destOrd="0" parTransId="{477CAE0A-8724-404F-9EA6-CF5BEF16194C}" sibTransId="{8403BDBC-A101-409F-A9D7-327AEEB1C735}"/>
    <dgm:cxn modelId="{59D4BC62-4878-4DB3-9718-DDCB9BC6BBD4}" srcId="{36295992-B831-4B9F-9B32-C5EC5BFBA0F5}" destId="{BEEDB462-9F09-484B-9690-E2FBD0686F09}" srcOrd="1" destOrd="0" parTransId="{EDCF31C1-CBA5-43BE-BCB2-7A05E041BB68}" sibTransId="{F36C8F74-CBBE-4668-86BD-D4024B39DE19}"/>
    <dgm:cxn modelId="{995761F9-9B74-4836-98FC-94F97F808092}" type="presOf" srcId="{EDCF31C1-CBA5-43BE-BCB2-7A05E041BB68}" destId="{6BED3815-61AC-4893-ABEB-FF7F4E8212FF}" srcOrd="0" destOrd="0" presId="urn:microsoft.com/office/officeart/2005/8/layout/hierarchy3"/>
    <dgm:cxn modelId="{7E477B6B-95CF-4248-BF05-7846841CA2AB}" type="presOf" srcId="{8F060D0E-E5B1-4F18-9332-5C42E4511560}" destId="{FDE4AF2E-6E98-4F11-B0B1-0F0264E9AE8D}" srcOrd="0" destOrd="0" presId="urn:microsoft.com/office/officeart/2005/8/layout/hierarchy3"/>
    <dgm:cxn modelId="{DA4BF328-987B-46FE-928B-FD8991620A4D}" srcId="{36295992-B831-4B9F-9B32-C5EC5BFBA0F5}" destId="{89FA5E74-7DA2-4E69-8582-0FE3A091E735}" srcOrd="2" destOrd="0" parTransId="{9B090774-2129-498C-8B49-4E2A019830FC}" sibTransId="{22F71E64-6696-4E38-A9F4-7A4CEA2B59E6}"/>
    <dgm:cxn modelId="{99D23CA6-3F7C-4E24-B75A-78FCCE4C8312}" type="presParOf" srcId="{3D30A4B5-1DE3-4296-A990-504A0FBD04F2}" destId="{340554BF-BF72-4925-9D28-32EDA42568C4}" srcOrd="0" destOrd="0" presId="urn:microsoft.com/office/officeart/2005/8/layout/hierarchy3"/>
    <dgm:cxn modelId="{9655EC6D-43CD-40BC-A95C-1F1DB5188F1B}" type="presParOf" srcId="{340554BF-BF72-4925-9D28-32EDA42568C4}" destId="{59BBE03A-C4D2-4EC8-8825-29A079321625}" srcOrd="0" destOrd="0" presId="urn:microsoft.com/office/officeart/2005/8/layout/hierarchy3"/>
    <dgm:cxn modelId="{F33C3816-F23E-4C45-B435-E01F435CFC6D}" type="presParOf" srcId="{59BBE03A-C4D2-4EC8-8825-29A079321625}" destId="{F1887038-B9BB-48D9-AFF9-93634A71C46D}" srcOrd="0" destOrd="0" presId="urn:microsoft.com/office/officeart/2005/8/layout/hierarchy3"/>
    <dgm:cxn modelId="{60BC2960-EC86-43E0-BDAF-E21D089BB93E}" type="presParOf" srcId="{59BBE03A-C4D2-4EC8-8825-29A079321625}" destId="{468C7EB7-AD5C-46CC-8A71-8E21CE10B1B9}" srcOrd="1" destOrd="0" presId="urn:microsoft.com/office/officeart/2005/8/layout/hierarchy3"/>
    <dgm:cxn modelId="{F624F678-9347-42F7-92A4-077435291F08}" type="presParOf" srcId="{340554BF-BF72-4925-9D28-32EDA42568C4}" destId="{099DC444-53C7-4668-AB99-9DE56FFD965A}" srcOrd="1" destOrd="0" presId="urn:microsoft.com/office/officeart/2005/8/layout/hierarchy3"/>
    <dgm:cxn modelId="{ED514D94-E125-409C-8951-B19DF16E207B}" type="presParOf" srcId="{099DC444-53C7-4668-AB99-9DE56FFD965A}" destId="{C0831717-FC20-4947-B4AA-6FB9ABB589E8}" srcOrd="0" destOrd="0" presId="urn:microsoft.com/office/officeart/2005/8/layout/hierarchy3"/>
    <dgm:cxn modelId="{88AC454F-D013-45D0-A535-DD89CD8FAA8B}" type="presParOf" srcId="{099DC444-53C7-4668-AB99-9DE56FFD965A}" destId="{4F59178C-A6FC-4D6D-BC7B-CFFD542F1462}" srcOrd="1" destOrd="0" presId="urn:microsoft.com/office/officeart/2005/8/layout/hierarchy3"/>
    <dgm:cxn modelId="{D43BE4FB-9273-4F37-A52E-0745815C4781}" type="presParOf" srcId="{099DC444-53C7-4668-AB99-9DE56FFD965A}" destId="{646EE11A-94B5-4D72-9F81-F1045B08B556}" srcOrd="2" destOrd="0" presId="urn:microsoft.com/office/officeart/2005/8/layout/hierarchy3"/>
    <dgm:cxn modelId="{8597B7FA-B6F9-45EE-B7A6-99759B69CFFD}" type="presParOf" srcId="{099DC444-53C7-4668-AB99-9DE56FFD965A}" destId="{737547F8-E22A-4685-BBD7-0DB532E58127}" srcOrd="3" destOrd="0" presId="urn:microsoft.com/office/officeart/2005/8/layout/hierarchy3"/>
    <dgm:cxn modelId="{5AC584D5-A81D-4455-9FE3-F2171B60E8E3}" type="presParOf" srcId="{099DC444-53C7-4668-AB99-9DE56FFD965A}" destId="{6D4C16E1-FCD0-4166-B22B-915F23F066CB}" srcOrd="4" destOrd="0" presId="urn:microsoft.com/office/officeart/2005/8/layout/hierarchy3"/>
    <dgm:cxn modelId="{A9DF0DBF-0732-4288-9383-8797A7F5B804}" type="presParOf" srcId="{099DC444-53C7-4668-AB99-9DE56FFD965A}" destId="{FDE4AF2E-6E98-4F11-B0B1-0F0264E9AE8D}" srcOrd="5" destOrd="0" presId="urn:microsoft.com/office/officeart/2005/8/layout/hierarchy3"/>
    <dgm:cxn modelId="{742DB6CD-1DFA-47A3-9A77-310032CE9EC0}" type="presParOf" srcId="{3D30A4B5-1DE3-4296-A990-504A0FBD04F2}" destId="{C93495EF-1AE4-407D-8AD3-52B4864EB8D1}" srcOrd="1" destOrd="0" presId="urn:microsoft.com/office/officeart/2005/8/layout/hierarchy3"/>
    <dgm:cxn modelId="{C2F77264-E477-48A8-A197-904F7166217F}" type="presParOf" srcId="{C93495EF-1AE4-407D-8AD3-52B4864EB8D1}" destId="{72633A77-7E7D-4D52-908A-4E16B3559F36}" srcOrd="0" destOrd="0" presId="urn:microsoft.com/office/officeart/2005/8/layout/hierarchy3"/>
    <dgm:cxn modelId="{6B59698E-A37C-4FC6-A406-3A5969AB9B5B}" type="presParOf" srcId="{72633A77-7E7D-4D52-908A-4E16B3559F36}" destId="{C92B0E5D-28AA-4639-9A64-A80DB12B83D3}" srcOrd="0" destOrd="0" presId="urn:microsoft.com/office/officeart/2005/8/layout/hierarchy3"/>
    <dgm:cxn modelId="{C116C2E1-4383-4BEA-BE34-1536FF1098AA}" type="presParOf" srcId="{72633A77-7E7D-4D52-908A-4E16B3559F36}" destId="{9015E733-9BC0-44E0-A689-25AC6513E376}" srcOrd="1" destOrd="0" presId="urn:microsoft.com/office/officeart/2005/8/layout/hierarchy3"/>
    <dgm:cxn modelId="{66FCBBA9-11B2-465E-B1F5-5E9E0D7BCFAD}" type="presParOf" srcId="{C93495EF-1AE4-407D-8AD3-52B4864EB8D1}" destId="{13BC0517-4A91-4CFF-842C-0D0B691777DB}" srcOrd="1" destOrd="0" presId="urn:microsoft.com/office/officeart/2005/8/layout/hierarchy3"/>
    <dgm:cxn modelId="{76C7A5E3-631D-40D9-BF9B-C52C8A5709DD}" type="presParOf" srcId="{13BC0517-4A91-4CFF-842C-0D0B691777DB}" destId="{5B538751-CFCE-441A-BC3C-174730F9A24F}" srcOrd="0" destOrd="0" presId="urn:microsoft.com/office/officeart/2005/8/layout/hierarchy3"/>
    <dgm:cxn modelId="{7C6DF3C7-9B1A-40E5-A3CA-DA0AD429C9A9}" type="presParOf" srcId="{13BC0517-4A91-4CFF-842C-0D0B691777DB}" destId="{9258B671-B676-4436-8D0B-7937768C47B4}" srcOrd="1" destOrd="0" presId="urn:microsoft.com/office/officeart/2005/8/layout/hierarchy3"/>
    <dgm:cxn modelId="{5C3BAA65-6C64-48B2-93D6-1E6640FFB3A3}" type="presParOf" srcId="{13BC0517-4A91-4CFF-842C-0D0B691777DB}" destId="{6BED3815-61AC-4893-ABEB-FF7F4E8212FF}" srcOrd="2" destOrd="0" presId="urn:microsoft.com/office/officeart/2005/8/layout/hierarchy3"/>
    <dgm:cxn modelId="{118F41DB-5241-4C90-A2F7-098B8AF3EDFA}" type="presParOf" srcId="{13BC0517-4A91-4CFF-842C-0D0B691777DB}" destId="{80D04140-D149-4DEC-921F-375EC8147169}" srcOrd="3" destOrd="0" presId="urn:microsoft.com/office/officeart/2005/8/layout/hierarchy3"/>
    <dgm:cxn modelId="{6EF13DA9-F695-43C1-A588-E57112844806}" type="presParOf" srcId="{13BC0517-4A91-4CFF-842C-0D0B691777DB}" destId="{3CAF1D05-59E1-4165-A627-CE2525CF2A36}" srcOrd="4" destOrd="0" presId="urn:microsoft.com/office/officeart/2005/8/layout/hierarchy3"/>
    <dgm:cxn modelId="{00D47A96-F3EB-4321-9922-0DE13FBB5FB1}" type="presParOf" srcId="{13BC0517-4A91-4CFF-842C-0D0B691777DB}" destId="{746C2334-DA89-4551-B351-5AF26259B5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C423F9-5C8C-4ECD-8102-360B4A2DC007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5A4E07-9EAC-43D7-89F9-719B30B0527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Food products</a:t>
          </a:r>
          <a:endParaRPr lang="en-US" dirty="0"/>
        </a:p>
      </dgm:t>
    </dgm:pt>
    <dgm:pt modelId="{45C26DC0-D397-4385-85AB-443BD7ECDD8A}" cxnId="{EF52CE8E-6CD3-4F98-9B35-72B573E16A3F}" type="parTrans">
      <dgm:prSet/>
      <dgm:spPr/>
      <dgm:t>
        <a:bodyPr/>
        <a:lstStyle/>
        <a:p>
          <a:endParaRPr lang="en-US"/>
        </a:p>
      </dgm:t>
    </dgm:pt>
    <dgm:pt modelId="{1C54C9A1-FB0C-4828-A268-DB57DD9D0A5D}" cxnId="{EF52CE8E-6CD3-4F98-9B35-72B573E16A3F}" type="sibTrans">
      <dgm:prSet/>
      <dgm:spPr/>
      <dgm:t>
        <a:bodyPr/>
        <a:lstStyle/>
        <a:p>
          <a:endParaRPr lang="en-US"/>
        </a:p>
      </dgm:t>
    </dgm:pt>
    <dgm:pt modelId="{E4DAB0FA-36B7-45E2-8DB8-FBDA9A88378F}">
      <dgm:prSet phldrT="[Text]"/>
      <dgm:spPr/>
      <dgm:t>
        <a:bodyPr/>
        <a:lstStyle/>
        <a:p>
          <a:r>
            <a:rPr lang="en-US" b="0" i="0" dirty="0" smtClean="0">
              <a:hlinkClick xmlns:r="http://schemas.openxmlformats.org/officeDocument/2006/relationships" r:id="rId2"/>
            </a:rPr>
            <a:t>Bottling plants</a:t>
          </a:r>
          <a:endParaRPr lang="en-US" dirty="0"/>
        </a:p>
      </dgm:t>
    </dgm:pt>
    <dgm:pt modelId="{9C590323-81E6-4384-A18D-36A457C5D7DF}" cxnId="{E89E8993-CF1F-4641-A3D6-5E73F73AC978}" type="parTrans">
      <dgm:prSet/>
      <dgm:spPr/>
      <dgm:t>
        <a:bodyPr/>
        <a:lstStyle/>
        <a:p>
          <a:endParaRPr lang="en-US"/>
        </a:p>
      </dgm:t>
    </dgm:pt>
    <dgm:pt modelId="{B3476088-29D8-493E-8478-AD07E7626B30}" cxnId="{E89E8993-CF1F-4641-A3D6-5E73F73AC978}" type="sibTrans">
      <dgm:prSet/>
      <dgm:spPr/>
      <dgm:t>
        <a:bodyPr/>
        <a:lstStyle/>
        <a:p>
          <a:endParaRPr lang="en-US"/>
        </a:p>
      </dgm:t>
    </dgm:pt>
    <dgm:pt modelId="{934C619C-A8FA-4CA8-B607-52E3BF47F356}">
      <dgm:prSet phldrT="[Text]"/>
      <dgm:spPr/>
      <dgm:t>
        <a:bodyPr/>
        <a:lstStyle/>
        <a:p>
          <a:r>
            <a:rPr lang="en-US" b="0" i="0" dirty="0" smtClean="0">
              <a:hlinkClick xmlns:r="http://schemas.openxmlformats.org/officeDocument/2006/relationships" r:id="rId3"/>
            </a:rPr>
            <a:t>Fruit juices</a:t>
          </a:r>
          <a:endParaRPr lang="en-US" dirty="0"/>
        </a:p>
      </dgm:t>
    </dgm:pt>
    <dgm:pt modelId="{247506AE-8549-408E-9029-A3D737A095F6}" cxnId="{480B9548-45B4-4B41-92BF-2FFB59A4835D}" type="parTrans">
      <dgm:prSet/>
      <dgm:spPr/>
      <dgm:t>
        <a:bodyPr/>
        <a:lstStyle/>
        <a:p>
          <a:endParaRPr lang="en-US"/>
        </a:p>
      </dgm:t>
    </dgm:pt>
    <dgm:pt modelId="{842C332E-6393-4F01-9E5F-E7016E1E6494}" cxnId="{480B9548-45B4-4B41-92BF-2FFB59A4835D}" type="sibTrans">
      <dgm:prSet/>
      <dgm:spPr/>
      <dgm:t>
        <a:bodyPr/>
        <a:lstStyle/>
        <a:p>
          <a:endParaRPr lang="en-US"/>
        </a:p>
      </dgm:t>
    </dgm:pt>
    <dgm:pt modelId="{34EB5D9B-6601-4507-BD48-8C15AC1640C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4"/>
            </a:rPr>
            <a:t>Cocoa</a:t>
          </a:r>
          <a:endParaRPr lang="en-US" dirty="0"/>
        </a:p>
      </dgm:t>
    </dgm:pt>
    <dgm:pt modelId="{44D4A06A-A21D-4FAD-ADB8-BB87C50DA498}" cxnId="{6E0B01B2-1748-41F1-B6A8-7961A4EA33C9}" type="parTrans">
      <dgm:prSet/>
      <dgm:spPr/>
      <dgm:t>
        <a:bodyPr/>
        <a:lstStyle/>
        <a:p>
          <a:endParaRPr lang="en-US"/>
        </a:p>
      </dgm:t>
    </dgm:pt>
    <dgm:pt modelId="{BAD7E6D4-AB6D-4AAA-B03C-DE3A00CCB02F}" cxnId="{6E0B01B2-1748-41F1-B6A8-7961A4EA33C9}" type="sibTrans">
      <dgm:prSet/>
      <dgm:spPr/>
      <dgm:t>
        <a:bodyPr/>
        <a:lstStyle/>
        <a:p>
          <a:endParaRPr lang="en-US"/>
        </a:p>
      </dgm:t>
    </dgm:pt>
    <dgm:pt modelId="{FCE97F30-B74D-4D9E-92E3-441061D9D13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5"/>
            </a:rPr>
            <a:t>Dairy products</a:t>
          </a:r>
          <a:endParaRPr lang="en-US" dirty="0"/>
        </a:p>
      </dgm:t>
    </dgm:pt>
    <dgm:pt modelId="{6380150A-A44F-4830-8624-3686D59DDBEE}" cxnId="{F8CCD2D0-E7F5-43BD-A564-45A95AF911DC}" type="parTrans">
      <dgm:prSet/>
      <dgm:spPr/>
      <dgm:t>
        <a:bodyPr/>
        <a:lstStyle/>
        <a:p>
          <a:endParaRPr lang="en-US"/>
        </a:p>
      </dgm:t>
    </dgm:pt>
    <dgm:pt modelId="{01AFF85D-A3C0-440E-BAF6-10B72D0B2387}" cxnId="{F8CCD2D0-E7F5-43BD-A564-45A95AF911DC}" type="sibTrans">
      <dgm:prSet/>
      <dgm:spPr/>
      <dgm:t>
        <a:bodyPr/>
        <a:lstStyle/>
        <a:p>
          <a:endParaRPr lang="en-US"/>
        </a:p>
      </dgm:t>
    </dgm:pt>
    <dgm:pt modelId="{9668FAD7-024F-4424-A8D3-58C871AD8345}">
      <dgm:prSet phldrT="[Text]"/>
      <dgm:spPr/>
      <dgm:t>
        <a:bodyPr/>
        <a:lstStyle/>
        <a:p>
          <a:r>
            <a:rPr lang="en-US" b="0" i="0" dirty="0" smtClean="0">
              <a:hlinkClick xmlns:r="http://schemas.openxmlformats.org/officeDocument/2006/relationships" r:id="rId6"/>
            </a:rPr>
            <a:t>Casein</a:t>
          </a:r>
          <a:endParaRPr lang="en-US" dirty="0"/>
        </a:p>
      </dgm:t>
    </dgm:pt>
    <dgm:pt modelId="{57F39931-6026-4F5F-90D4-91BCA84C23F2}" cxnId="{23034E6C-8698-4B9D-AF68-A1CE3C37C044}" type="parTrans">
      <dgm:prSet/>
      <dgm:spPr/>
      <dgm:t>
        <a:bodyPr/>
        <a:lstStyle/>
        <a:p>
          <a:endParaRPr lang="en-US"/>
        </a:p>
      </dgm:t>
    </dgm:pt>
    <dgm:pt modelId="{74F8BECE-29AB-45A1-9B63-D96C1E29D5A3}" cxnId="{23034E6C-8698-4B9D-AF68-A1CE3C37C044}" type="sibTrans">
      <dgm:prSet/>
      <dgm:spPr/>
      <dgm:t>
        <a:bodyPr/>
        <a:lstStyle/>
        <a:p>
          <a:endParaRPr lang="en-US"/>
        </a:p>
      </dgm:t>
    </dgm:pt>
    <dgm:pt modelId="{ABD5EB30-54B0-4364-AE53-F258DB56A9A7}" type="pres">
      <dgm:prSet presAssocID="{B1C423F9-5C8C-4ECD-8102-360B4A2DC0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CAD29C-608F-4EF5-855A-1EFB455C158B}" type="pres">
      <dgm:prSet presAssocID="{C15A4E07-9EAC-43D7-89F9-719B30B0527D}" presName="hierRoot1" presStyleCnt="0"/>
      <dgm:spPr/>
    </dgm:pt>
    <dgm:pt modelId="{9E8BB883-4BB9-4379-BF9D-A1E66621D40F}" type="pres">
      <dgm:prSet presAssocID="{C15A4E07-9EAC-43D7-89F9-719B30B0527D}" presName="composite" presStyleCnt="0"/>
      <dgm:spPr/>
    </dgm:pt>
    <dgm:pt modelId="{20F83DDA-5571-443D-AD4D-EE28D394E9F9}" type="pres">
      <dgm:prSet presAssocID="{C15A4E07-9EAC-43D7-89F9-719B30B0527D}" presName="background" presStyleLbl="node0" presStyleIdx="0" presStyleCnt="1"/>
      <dgm:spPr/>
    </dgm:pt>
    <dgm:pt modelId="{E53EFA5A-0328-4A0E-A9B0-E5A552E0A81F}" type="pres">
      <dgm:prSet presAssocID="{C15A4E07-9EAC-43D7-89F9-719B30B0527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7B677-7CA2-4FC2-B6F1-55FCC91B8C5C}" type="pres">
      <dgm:prSet presAssocID="{C15A4E07-9EAC-43D7-89F9-719B30B0527D}" presName="hierChild2" presStyleCnt="0"/>
      <dgm:spPr/>
    </dgm:pt>
    <dgm:pt modelId="{8AF99467-9660-4570-9D78-D3AD8DCAA4E0}" type="pres">
      <dgm:prSet presAssocID="{9C590323-81E6-4384-A18D-36A457C5D7D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C0AB1C6-3278-4061-9002-23317EC603AD}" type="pres">
      <dgm:prSet presAssocID="{E4DAB0FA-36B7-45E2-8DB8-FBDA9A88378F}" presName="hierRoot2" presStyleCnt="0"/>
      <dgm:spPr/>
    </dgm:pt>
    <dgm:pt modelId="{AE0A4C20-6DF3-4EF8-BCCB-7857B08D6C11}" type="pres">
      <dgm:prSet presAssocID="{E4DAB0FA-36B7-45E2-8DB8-FBDA9A88378F}" presName="composite2" presStyleCnt="0"/>
      <dgm:spPr/>
    </dgm:pt>
    <dgm:pt modelId="{C1F01BB4-A8C1-42EA-AB27-AABCBD858EB1}" type="pres">
      <dgm:prSet presAssocID="{E4DAB0FA-36B7-45E2-8DB8-FBDA9A88378F}" presName="background2" presStyleLbl="node2" presStyleIdx="0" presStyleCnt="2"/>
      <dgm:spPr/>
    </dgm:pt>
    <dgm:pt modelId="{7C9C6CD0-0111-425A-B851-0B10C459CA24}" type="pres">
      <dgm:prSet presAssocID="{E4DAB0FA-36B7-45E2-8DB8-FBDA9A88378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278A54-E49D-4F4D-A594-051A4087E2CE}" type="pres">
      <dgm:prSet presAssocID="{E4DAB0FA-36B7-45E2-8DB8-FBDA9A88378F}" presName="hierChild3" presStyleCnt="0"/>
      <dgm:spPr/>
    </dgm:pt>
    <dgm:pt modelId="{D4D624F6-BC7C-4EE2-8BB4-85CC79CB3CE0}" type="pres">
      <dgm:prSet presAssocID="{247506AE-8549-408E-9029-A3D737A095F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4D30A0A-A976-4898-BE0D-DD0FE03B4949}" type="pres">
      <dgm:prSet presAssocID="{934C619C-A8FA-4CA8-B607-52E3BF47F356}" presName="hierRoot3" presStyleCnt="0"/>
      <dgm:spPr/>
    </dgm:pt>
    <dgm:pt modelId="{E5071A54-3CB7-44BD-B697-6D2EEDADF3C9}" type="pres">
      <dgm:prSet presAssocID="{934C619C-A8FA-4CA8-B607-52E3BF47F356}" presName="composite3" presStyleCnt="0"/>
      <dgm:spPr/>
    </dgm:pt>
    <dgm:pt modelId="{E40B5D00-41A6-4E85-A1A4-EB411CEC2053}" type="pres">
      <dgm:prSet presAssocID="{934C619C-A8FA-4CA8-B607-52E3BF47F356}" presName="background3" presStyleLbl="node3" presStyleIdx="0" presStyleCnt="3"/>
      <dgm:spPr/>
    </dgm:pt>
    <dgm:pt modelId="{EF680FC2-024F-4789-8B33-062EAD422D9F}" type="pres">
      <dgm:prSet presAssocID="{934C619C-A8FA-4CA8-B607-52E3BF47F35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460E94-C3F2-4156-96C7-B0836F8161B7}" type="pres">
      <dgm:prSet presAssocID="{934C619C-A8FA-4CA8-B607-52E3BF47F356}" presName="hierChild4" presStyleCnt="0"/>
      <dgm:spPr/>
    </dgm:pt>
    <dgm:pt modelId="{6353BEDB-0AF2-43F3-9357-12BA6CF74717}" type="pres">
      <dgm:prSet presAssocID="{44D4A06A-A21D-4FAD-ADB8-BB87C50DA49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1DE6EB84-4E3A-410C-87A0-CC829E8597F1}" type="pres">
      <dgm:prSet presAssocID="{34EB5D9B-6601-4507-BD48-8C15AC1640CD}" presName="hierRoot3" presStyleCnt="0"/>
      <dgm:spPr/>
    </dgm:pt>
    <dgm:pt modelId="{9E7C8F02-9C76-4411-87BD-0093EC2565AF}" type="pres">
      <dgm:prSet presAssocID="{34EB5D9B-6601-4507-BD48-8C15AC1640CD}" presName="composite3" presStyleCnt="0"/>
      <dgm:spPr/>
    </dgm:pt>
    <dgm:pt modelId="{0064DC7A-EB92-42A5-A74C-BB247CF3252F}" type="pres">
      <dgm:prSet presAssocID="{34EB5D9B-6601-4507-BD48-8C15AC1640CD}" presName="background3" presStyleLbl="node3" presStyleIdx="1" presStyleCnt="3"/>
      <dgm:spPr/>
    </dgm:pt>
    <dgm:pt modelId="{F0F64103-96A7-46A4-9BBD-170AAAC2BAAA}" type="pres">
      <dgm:prSet presAssocID="{34EB5D9B-6601-4507-BD48-8C15AC1640C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3AE4DE-7A78-43DD-B345-D3BBC1D184F3}" type="pres">
      <dgm:prSet presAssocID="{34EB5D9B-6601-4507-BD48-8C15AC1640CD}" presName="hierChild4" presStyleCnt="0"/>
      <dgm:spPr/>
    </dgm:pt>
    <dgm:pt modelId="{BD3AE9B5-30C6-49E0-BD70-F5B2365A35EF}" type="pres">
      <dgm:prSet presAssocID="{6380150A-A44F-4830-8624-3686D59DDBE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34CB1EA-1887-4236-9C18-62F901DEC606}" type="pres">
      <dgm:prSet presAssocID="{FCE97F30-B74D-4D9E-92E3-441061D9D13D}" presName="hierRoot2" presStyleCnt="0"/>
      <dgm:spPr/>
    </dgm:pt>
    <dgm:pt modelId="{163DCD3D-4780-4B3D-ABDE-A8099441089A}" type="pres">
      <dgm:prSet presAssocID="{FCE97F30-B74D-4D9E-92E3-441061D9D13D}" presName="composite2" presStyleCnt="0"/>
      <dgm:spPr/>
    </dgm:pt>
    <dgm:pt modelId="{D9B2312B-DC06-443A-B922-5F08C102E23E}" type="pres">
      <dgm:prSet presAssocID="{FCE97F30-B74D-4D9E-92E3-441061D9D13D}" presName="background2" presStyleLbl="node2" presStyleIdx="1" presStyleCnt="2"/>
      <dgm:spPr/>
    </dgm:pt>
    <dgm:pt modelId="{6520B116-01D0-48C6-A3FC-5F44EB96221A}" type="pres">
      <dgm:prSet presAssocID="{FCE97F30-B74D-4D9E-92E3-441061D9D13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6508B8-130A-4568-B070-D5C3C42B231A}" type="pres">
      <dgm:prSet presAssocID="{FCE97F30-B74D-4D9E-92E3-441061D9D13D}" presName="hierChild3" presStyleCnt="0"/>
      <dgm:spPr/>
    </dgm:pt>
    <dgm:pt modelId="{95A39B58-2415-42F8-8B69-361E524FAD1E}" type="pres">
      <dgm:prSet presAssocID="{57F39931-6026-4F5F-90D4-91BCA84C23F2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7A5C1B0-B76F-4B9C-8203-E8C90D7DDCFD}" type="pres">
      <dgm:prSet presAssocID="{9668FAD7-024F-4424-A8D3-58C871AD8345}" presName="hierRoot3" presStyleCnt="0"/>
      <dgm:spPr/>
    </dgm:pt>
    <dgm:pt modelId="{396FC455-BE9B-476F-BEE1-56D28739F1BB}" type="pres">
      <dgm:prSet presAssocID="{9668FAD7-024F-4424-A8D3-58C871AD8345}" presName="composite3" presStyleCnt="0"/>
      <dgm:spPr/>
    </dgm:pt>
    <dgm:pt modelId="{54A96C36-5C21-44C6-92F2-45C7E5D29EF2}" type="pres">
      <dgm:prSet presAssocID="{9668FAD7-024F-4424-A8D3-58C871AD8345}" presName="background3" presStyleLbl="node3" presStyleIdx="2" presStyleCnt="3"/>
      <dgm:spPr/>
    </dgm:pt>
    <dgm:pt modelId="{3C736999-C5A5-4376-AD6D-7918B4944C59}" type="pres">
      <dgm:prSet presAssocID="{9668FAD7-024F-4424-A8D3-58C871AD834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CBF86-C9A9-4114-B429-EB39AE4CBD08}" type="pres">
      <dgm:prSet presAssocID="{9668FAD7-024F-4424-A8D3-58C871AD8345}" presName="hierChild4" presStyleCnt="0"/>
      <dgm:spPr/>
    </dgm:pt>
  </dgm:ptLst>
  <dgm:cxnLst>
    <dgm:cxn modelId="{C4975E81-484F-491D-BD18-3AFC59D4D768}" type="presOf" srcId="{C15A4E07-9EAC-43D7-89F9-719B30B0527D}" destId="{E53EFA5A-0328-4A0E-A9B0-E5A552E0A81F}" srcOrd="0" destOrd="0" presId="urn:microsoft.com/office/officeart/2005/8/layout/hierarchy1"/>
    <dgm:cxn modelId="{E89E8993-CF1F-4641-A3D6-5E73F73AC978}" srcId="{C15A4E07-9EAC-43D7-89F9-719B30B0527D}" destId="{E4DAB0FA-36B7-45E2-8DB8-FBDA9A88378F}" srcOrd="0" destOrd="0" parTransId="{9C590323-81E6-4384-A18D-36A457C5D7DF}" sibTransId="{B3476088-29D8-493E-8478-AD07E7626B30}"/>
    <dgm:cxn modelId="{4EFA8ED6-9F8F-47C6-B21B-AC4C436DB37C}" type="presOf" srcId="{44D4A06A-A21D-4FAD-ADB8-BB87C50DA498}" destId="{6353BEDB-0AF2-43F3-9357-12BA6CF74717}" srcOrd="0" destOrd="0" presId="urn:microsoft.com/office/officeart/2005/8/layout/hierarchy1"/>
    <dgm:cxn modelId="{F8CCD2D0-E7F5-43BD-A564-45A95AF911DC}" srcId="{C15A4E07-9EAC-43D7-89F9-719B30B0527D}" destId="{FCE97F30-B74D-4D9E-92E3-441061D9D13D}" srcOrd="1" destOrd="0" parTransId="{6380150A-A44F-4830-8624-3686D59DDBEE}" sibTransId="{01AFF85D-A3C0-440E-BAF6-10B72D0B2387}"/>
    <dgm:cxn modelId="{C9FD6FA2-C93A-4E18-B74E-0B573C81024F}" type="presOf" srcId="{9C590323-81E6-4384-A18D-36A457C5D7DF}" destId="{8AF99467-9660-4570-9D78-D3AD8DCAA4E0}" srcOrd="0" destOrd="0" presId="urn:microsoft.com/office/officeart/2005/8/layout/hierarchy1"/>
    <dgm:cxn modelId="{8700658D-2011-4A05-9A75-696EADBCBC5A}" type="presOf" srcId="{B1C423F9-5C8C-4ECD-8102-360B4A2DC007}" destId="{ABD5EB30-54B0-4364-AE53-F258DB56A9A7}" srcOrd="0" destOrd="0" presId="urn:microsoft.com/office/officeart/2005/8/layout/hierarchy1"/>
    <dgm:cxn modelId="{6E0B01B2-1748-41F1-B6A8-7961A4EA33C9}" srcId="{E4DAB0FA-36B7-45E2-8DB8-FBDA9A88378F}" destId="{34EB5D9B-6601-4507-BD48-8C15AC1640CD}" srcOrd="1" destOrd="0" parTransId="{44D4A06A-A21D-4FAD-ADB8-BB87C50DA498}" sibTransId="{BAD7E6D4-AB6D-4AAA-B03C-DE3A00CCB02F}"/>
    <dgm:cxn modelId="{D2576F00-7056-4DB8-9D22-941E0AD48B24}" type="presOf" srcId="{6380150A-A44F-4830-8624-3686D59DDBEE}" destId="{BD3AE9B5-30C6-49E0-BD70-F5B2365A35EF}" srcOrd="0" destOrd="0" presId="urn:microsoft.com/office/officeart/2005/8/layout/hierarchy1"/>
    <dgm:cxn modelId="{EF52CE8E-6CD3-4F98-9B35-72B573E16A3F}" srcId="{B1C423F9-5C8C-4ECD-8102-360B4A2DC007}" destId="{C15A4E07-9EAC-43D7-89F9-719B30B0527D}" srcOrd="0" destOrd="0" parTransId="{45C26DC0-D397-4385-85AB-443BD7ECDD8A}" sibTransId="{1C54C9A1-FB0C-4828-A268-DB57DD9D0A5D}"/>
    <dgm:cxn modelId="{23034E6C-8698-4B9D-AF68-A1CE3C37C044}" srcId="{FCE97F30-B74D-4D9E-92E3-441061D9D13D}" destId="{9668FAD7-024F-4424-A8D3-58C871AD8345}" srcOrd="0" destOrd="0" parTransId="{57F39931-6026-4F5F-90D4-91BCA84C23F2}" sibTransId="{74F8BECE-29AB-45A1-9B63-D96C1E29D5A3}"/>
    <dgm:cxn modelId="{0724CCC0-9251-4DAD-9648-1FB3D8ACA0A8}" type="presOf" srcId="{57F39931-6026-4F5F-90D4-91BCA84C23F2}" destId="{95A39B58-2415-42F8-8B69-361E524FAD1E}" srcOrd="0" destOrd="0" presId="urn:microsoft.com/office/officeart/2005/8/layout/hierarchy1"/>
    <dgm:cxn modelId="{A897C5FE-1776-429F-AFB4-8A20FA88E13E}" type="presOf" srcId="{9668FAD7-024F-4424-A8D3-58C871AD8345}" destId="{3C736999-C5A5-4376-AD6D-7918B4944C59}" srcOrd="0" destOrd="0" presId="urn:microsoft.com/office/officeart/2005/8/layout/hierarchy1"/>
    <dgm:cxn modelId="{480B9548-45B4-4B41-92BF-2FFB59A4835D}" srcId="{E4DAB0FA-36B7-45E2-8DB8-FBDA9A88378F}" destId="{934C619C-A8FA-4CA8-B607-52E3BF47F356}" srcOrd="0" destOrd="0" parTransId="{247506AE-8549-408E-9029-A3D737A095F6}" sibTransId="{842C332E-6393-4F01-9E5F-E7016E1E6494}"/>
    <dgm:cxn modelId="{41D8B0C7-FBDF-4068-B79F-0BCBE3DD2096}" type="presOf" srcId="{34EB5D9B-6601-4507-BD48-8C15AC1640CD}" destId="{F0F64103-96A7-46A4-9BBD-170AAAC2BAAA}" srcOrd="0" destOrd="0" presId="urn:microsoft.com/office/officeart/2005/8/layout/hierarchy1"/>
    <dgm:cxn modelId="{B3416E03-ADED-4464-A4DC-BC9F1E17D060}" type="presOf" srcId="{247506AE-8549-408E-9029-A3D737A095F6}" destId="{D4D624F6-BC7C-4EE2-8BB4-85CC79CB3CE0}" srcOrd="0" destOrd="0" presId="urn:microsoft.com/office/officeart/2005/8/layout/hierarchy1"/>
    <dgm:cxn modelId="{2BC32F82-0715-4ECE-8B8A-4C27A8AE0B0F}" type="presOf" srcId="{934C619C-A8FA-4CA8-B607-52E3BF47F356}" destId="{EF680FC2-024F-4789-8B33-062EAD422D9F}" srcOrd="0" destOrd="0" presId="urn:microsoft.com/office/officeart/2005/8/layout/hierarchy1"/>
    <dgm:cxn modelId="{DCD49154-545D-444D-AA93-A3BFEC22FEBA}" type="presOf" srcId="{FCE97F30-B74D-4D9E-92E3-441061D9D13D}" destId="{6520B116-01D0-48C6-A3FC-5F44EB96221A}" srcOrd="0" destOrd="0" presId="urn:microsoft.com/office/officeart/2005/8/layout/hierarchy1"/>
    <dgm:cxn modelId="{89BD9E9E-E4D2-4DF1-9938-2656FAC714BE}" type="presOf" srcId="{E4DAB0FA-36B7-45E2-8DB8-FBDA9A88378F}" destId="{7C9C6CD0-0111-425A-B851-0B10C459CA24}" srcOrd="0" destOrd="0" presId="urn:microsoft.com/office/officeart/2005/8/layout/hierarchy1"/>
    <dgm:cxn modelId="{5EBF6785-0469-4B99-9CCE-A3CABF04B466}" type="presParOf" srcId="{ABD5EB30-54B0-4364-AE53-F258DB56A9A7}" destId="{73CAD29C-608F-4EF5-855A-1EFB455C158B}" srcOrd="0" destOrd="0" presId="urn:microsoft.com/office/officeart/2005/8/layout/hierarchy1"/>
    <dgm:cxn modelId="{524300B5-8C40-429F-AD7D-FD841756CEE7}" type="presParOf" srcId="{73CAD29C-608F-4EF5-855A-1EFB455C158B}" destId="{9E8BB883-4BB9-4379-BF9D-A1E66621D40F}" srcOrd="0" destOrd="0" presId="urn:microsoft.com/office/officeart/2005/8/layout/hierarchy1"/>
    <dgm:cxn modelId="{BFA36B2E-2E54-4CB9-9081-DA65DA9B1536}" type="presParOf" srcId="{9E8BB883-4BB9-4379-BF9D-A1E66621D40F}" destId="{20F83DDA-5571-443D-AD4D-EE28D394E9F9}" srcOrd="0" destOrd="0" presId="urn:microsoft.com/office/officeart/2005/8/layout/hierarchy1"/>
    <dgm:cxn modelId="{0BA1FB6E-9B01-4408-883C-8022C14AC212}" type="presParOf" srcId="{9E8BB883-4BB9-4379-BF9D-A1E66621D40F}" destId="{E53EFA5A-0328-4A0E-A9B0-E5A552E0A81F}" srcOrd="1" destOrd="0" presId="urn:microsoft.com/office/officeart/2005/8/layout/hierarchy1"/>
    <dgm:cxn modelId="{57409BD6-8709-4325-8667-6B2680EE8C78}" type="presParOf" srcId="{73CAD29C-608F-4EF5-855A-1EFB455C158B}" destId="{1CF7B677-7CA2-4FC2-B6F1-55FCC91B8C5C}" srcOrd="1" destOrd="0" presId="urn:microsoft.com/office/officeart/2005/8/layout/hierarchy1"/>
    <dgm:cxn modelId="{9528BEDA-DD52-4713-80AD-2B0B573B12A2}" type="presParOf" srcId="{1CF7B677-7CA2-4FC2-B6F1-55FCC91B8C5C}" destId="{8AF99467-9660-4570-9D78-D3AD8DCAA4E0}" srcOrd="0" destOrd="0" presId="urn:microsoft.com/office/officeart/2005/8/layout/hierarchy1"/>
    <dgm:cxn modelId="{82BA2F1A-AF75-4E01-847F-D403980DB5D2}" type="presParOf" srcId="{1CF7B677-7CA2-4FC2-B6F1-55FCC91B8C5C}" destId="{BC0AB1C6-3278-4061-9002-23317EC603AD}" srcOrd="1" destOrd="0" presId="urn:microsoft.com/office/officeart/2005/8/layout/hierarchy1"/>
    <dgm:cxn modelId="{8A336884-D9B3-4C8F-A71F-2182EE96F877}" type="presParOf" srcId="{BC0AB1C6-3278-4061-9002-23317EC603AD}" destId="{AE0A4C20-6DF3-4EF8-BCCB-7857B08D6C11}" srcOrd="0" destOrd="0" presId="urn:microsoft.com/office/officeart/2005/8/layout/hierarchy1"/>
    <dgm:cxn modelId="{A918B01E-E7D9-41B1-85F4-27F3E4B7FEB7}" type="presParOf" srcId="{AE0A4C20-6DF3-4EF8-BCCB-7857B08D6C11}" destId="{C1F01BB4-A8C1-42EA-AB27-AABCBD858EB1}" srcOrd="0" destOrd="0" presId="urn:microsoft.com/office/officeart/2005/8/layout/hierarchy1"/>
    <dgm:cxn modelId="{BA8B71D3-F69B-4C10-9C1E-896CECCF4D2E}" type="presParOf" srcId="{AE0A4C20-6DF3-4EF8-BCCB-7857B08D6C11}" destId="{7C9C6CD0-0111-425A-B851-0B10C459CA24}" srcOrd="1" destOrd="0" presId="urn:microsoft.com/office/officeart/2005/8/layout/hierarchy1"/>
    <dgm:cxn modelId="{3944A49D-6FC1-4AF7-9617-8B3FD321C776}" type="presParOf" srcId="{BC0AB1C6-3278-4061-9002-23317EC603AD}" destId="{2F278A54-E49D-4F4D-A594-051A4087E2CE}" srcOrd="1" destOrd="0" presId="urn:microsoft.com/office/officeart/2005/8/layout/hierarchy1"/>
    <dgm:cxn modelId="{3BBE6308-D08D-429C-B674-81C2BA2B8501}" type="presParOf" srcId="{2F278A54-E49D-4F4D-A594-051A4087E2CE}" destId="{D4D624F6-BC7C-4EE2-8BB4-85CC79CB3CE0}" srcOrd="0" destOrd="0" presId="urn:microsoft.com/office/officeart/2005/8/layout/hierarchy1"/>
    <dgm:cxn modelId="{36E2AA8E-C5BE-4350-99D6-B365EE40081E}" type="presParOf" srcId="{2F278A54-E49D-4F4D-A594-051A4087E2CE}" destId="{84D30A0A-A976-4898-BE0D-DD0FE03B4949}" srcOrd="1" destOrd="0" presId="urn:microsoft.com/office/officeart/2005/8/layout/hierarchy1"/>
    <dgm:cxn modelId="{B8570917-0056-4C72-AF57-0368BFB62618}" type="presParOf" srcId="{84D30A0A-A976-4898-BE0D-DD0FE03B4949}" destId="{E5071A54-3CB7-44BD-B697-6D2EEDADF3C9}" srcOrd="0" destOrd="0" presId="urn:microsoft.com/office/officeart/2005/8/layout/hierarchy1"/>
    <dgm:cxn modelId="{149FECED-2451-42C5-BFA9-CCD86408EC7C}" type="presParOf" srcId="{E5071A54-3CB7-44BD-B697-6D2EEDADF3C9}" destId="{E40B5D00-41A6-4E85-A1A4-EB411CEC2053}" srcOrd="0" destOrd="0" presId="urn:microsoft.com/office/officeart/2005/8/layout/hierarchy1"/>
    <dgm:cxn modelId="{2F94D9E9-0F6D-4EDE-B5EE-746863C3F661}" type="presParOf" srcId="{E5071A54-3CB7-44BD-B697-6D2EEDADF3C9}" destId="{EF680FC2-024F-4789-8B33-062EAD422D9F}" srcOrd="1" destOrd="0" presId="urn:microsoft.com/office/officeart/2005/8/layout/hierarchy1"/>
    <dgm:cxn modelId="{771F39FB-4E1D-4B21-868B-BB4CA4098DCA}" type="presParOf" srcId="{84D30A0A-A976-4898-BE0D-DD0FE03B4949}" destId="{8C460E94-C3F2-4156-96C7-B0836F8161B7}" srcOrd="1" destOrd="0" presId="urn:microsoft.com/office/officeart/2005/8/layout/hierarchy1"/>
    <dgm:cxn modelId="{FF0BA7B0-6C57-4CE4-8D44-73526FF67306}" type="presParOf" srcId="{2F278A54-E49D-4F4D-A594-051A4087E2CE}" destId="{6353BEDB-0AF2-43F3-9357-12BA6CF74717}" srcOrd="2" destOrd="0" presId="urn:microsoft.com/office/officeart/2005/8/layout/hierarchy1"/>
    <dgm:cxn modelId="{83C3CBCD-0C87-4BDA-BCA3-7D5C5B370854}" type="presParOf" srcId="{2F278A54-E49D-4F4D-A594-051A4087E2CE}" destId="{1DE6EB84-4E3A-410C-87A0-CC829E8597F1}" srcOrd="3" destOrd="0" presId="urn:microsoft.com/office/officeart/2005/8/layout/hierarchy1"/>
    <dgm:cxn modelId="{A26F223E-3E75-4A73-84DC-3B1CF8BE3299}" type="presParOf" srcId="{1DE6EB84-4E3A-410C-87A0-CC829E8597F1}" destId="{9E7C8F02-9C76-4411-87BD-0093EC2565AF}" srcOrd="0" destOrd="0" presId="urn:microsoft.com/office/officeart/2005/8/layout/hierarchy1"/>
    <dgm:cxn modelId="{3B4031D1-9EB2-4638-827E-CC6ECF71F93E}" type="presParOf" srcId="{9E7C8F02-9C76-4411-87BD-0093EC2565AF}" destId="{0064DC7A-EB92-42A5-A74C-BB247CF3252F}" srcOrd="0" destOrd="0" presId="urn:microsoft.com/office/officeart/2005/8/layout/hierarchy1"/>
    <dgm:cxn modelId="{3B0BBD31-8C3B-43CB-BD20-5741537EA8EA}" type="presParOf" srcId="{9E7C8F02-9C76-4411-87BD-0093EC2565AF}" destId="{F0F64103-96A7-46A4-9BBD-170AAAC2BAAA}" srcOrd="1" destOrd="0" presId="urn:microsoft.com/office/officeart/2005/8/layout/hierarchy1"/>
    <dgm:cxn modelId="{4F6E0F3A-AAC0-47B1-BCB4-1DF03126A003}" type="presParOf" srcId="{1DE6EB84-4E3A-410C-87A0-CC829E8597F1}" destId="{953AE4DE-7A78-43DD-B345-D3BBC1D184F3}" srcOrd="1" destOrd="0" presId="urn:microsoft.com/office/officeart/2005/8/layout/hierarchy1"/>
    <dgm:cxn modelId="{E7E2EE5D-F98C-42CE-93C1-CD4E3F8FDD5C}" type="presParOf" srcId="{1CF7B677-7CA2-4FC2-B6F1-55FCC91B8C5C}" destId="{BD3AE9B5-30C6-49E0-BD70-F5B2365A35EF}" srcOrd="2" destOrd="0" presId="urn:microsoft.com/office/officeart/2005/8/layout/hierarchy1"/>
    <dgm:cxn modelId="{89E73594-1D71-40E5-996C-C6C057E8DAA3}" type="presParOf" srcId="{1CF7B677-7CA2-4FC2-B6F1-55FCC91B8C5C}" destId="{934CB1EA-1887-4236-9C18-62F901DEC606}" srcOrd="3" destOrd="0" presId="urn:microsoft.com/office/officeart/2005/8/layout/hierarchy1"/>
    <dgm:cxn modelId="{4503A87D-4DCE-4DB3-A47E-EB2C4A61F685}" type="presParOf" srcId="{934CB1EA-1887-4236-9C18-62F901DEC606}" destId="{163DCD3D-4780-4B3D-ABDE-A8099441089A}" srcOrd="0" destOrd="0" presId="urn:microsoft.com/office/officeart/2005/8/layout/hierarchy1"/>
    <dgm:cxn modelId="{6A9B81D5-D332-4FBE-AABD-02D4C0319E8A}" type="presParOf" srcId="{163DCD3D-4780-4B3D-ABDE-A8099441089A}" destId="{D9B2312B-DC06-443A-B922-5F08C102E23E}" srcOrd="0" destOrd="0" presId="urn:microsoft.com/office/officeart/2005/8/layout/hierarchy1"/>
    <dgm:cxn modelId="{40406E1F-65AB-4E4E-9609-7B2B1C1649A6}" type="presParOf" srcId="{163DCD3D-4780-4B3D-ABDE-A8099441089A}" destId="{6520B116-01D0-48C6-A3FC-5F44EB96221A}" srcOrd="1" destOrd="0" presId="urn:microsoft.com/office/officeart/2005/8/layout/hierarchy1"/>
    <dgm:cxn modelId="{3802B849-4E8E-4E06-8953-A4FBA325361B}" type="presParOf" srcId="{934CB1EA-1887-4236-9C18-62F901DEC606}" destId="{6D6508B8-130A-4568-B070-D5C3C42B231A}" srcOrd="1" destOrd="0" presId="urn:microsoft.com/office/officeart/2005/8/layout/hierarchy1"/>
    <dgm:cxn modelId="{8F3B5717-521C-4921-B5DB-74B0F60C7AC1}" type="presParOf" srcId="{6D6508B8-130A-4568-B070-D5C3C42B231A}" destId="{95A39B58-2415-42F8-8B69-361E524FAD1E}" srcOrd="0" destOrd="0" presId="urn:microsoft.com/office/officeart/2005/8/layout/hierarchy1"/>
    <dgm:cxn modelId="{10A2753E-6EF7-4BF1-AC24-C49AF91D1BBC}" type="presParOf" srcId="{6D6508B8-130A-4568-B070-D5C3C42B231A}" destId="{E7A5C1B0-B76F-4B9C-8203-E8C90D7DDCFD}" srcOrd="1" destOrd="0" presId="urn:microsoft.com/office/officeart/2005/8/layout/hierarchy1"/>
    <dgm:cxn modelId="{8DB7154F-85C7-4A4A-A6CF-61F8C49C712D}" type="presParOf" srcId="{E7A5C1B0-B76F-4B9C-8203-E8C90D7DDCFD}" destId="{396FC455-BE9B-476F-BEE1-56D28739F1BB}" srcOrd="0" destOrd="0" presId="urn:microsoft.com/office/officeart/2005/8/layout/hierarchy1"/>
    <dgm:cxn modelId="{1EF64B46-7A4D-4729-8642-410E61ED0552}" type="presParOf" srcId="{396FC455-BE9B-476F-BEE1-56D28739F1BB}" destId="{54A96C36-5C21-44C6-92F2-45C7E5D29EF2}" srcOrd="0" destOrd="0" presId="urn:microsoft.com/office/officeart/2005/8/layout/hierarchy1"/>
    <dgm:cxn modelId="{7342CD79-79CC-4069-8E71-646E16BC3436}" type="presParOf" srcId="{396FC455-BE9B-476F-BEE1-56D28739F1BB}" destId="{3C736999-C5A5-4376-AD6D-7918B4944C59}" srcOrd="1" destOrd="0" presId="urn:microsoft.com/office/officeart/2005/8/layout/hierarchy1"/>
    <dgm:cxn modelId="{7A9DD044-8F27-4A81-8FBC-7C70039C80FA}" type="presParOf" srcId="{E7A5C1B0-B76F-4B9C-8203-E8C90D7DDCFD}" destId="{638CBF86-C9A9-4114-B429-EB39AE4CBD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37074-1CEE-4A68-9A12-DDF33B3ED25F}">
      <dsp:nvSpPr>
        <dsp:cNvPr id="0" name=""/>
        <dsp:cNvSpPr/>
      </dsp:nvSpPr>
      <dsp:spPr>
        <a:xfrm>
          <a:off x="0" y="97425"/>
          <a:ext cx="2214578" cy="6714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Quick Search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130203"/>
        <a:ext cx="2149022" cy="605896"/>
      </dsp:txXfrm>
    </dsp:sp>
    <dsp:sp modelId="{31CDD89D-1AA0-4A8C-817B-95860DEC97CD}">
      <dsp:nvSpPr>
        <dsp:cNvPr id="0" name=""/>
        <dsp:cNvSpPr/>
      </dsp:nvSpPr>
      <dsp:spPr>
        <a:xfrm>
          <a:off x="0" y="829357"/>
          <a:ext cx="2214578" cy="671452"/>
        </a:xfrm>
        <a:prstGeom prst="roundRect">
          <a:avLst/>
        </a:prstGeom>
        <a:solidFill>
          <a:schemeClr val="accent5">
            <a:hueOff val="-191021"/>
            <a:satOff val="1688"/>
            <a:lumOff val="10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Expert Search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862135"/>
        <a:ext cx="2149022" cy="605896"/>
      </dsp:txXfrm>
    </dsp:sp>
    <dsp:sp modelId="{0ACC5010-92A7-41CE-B442-354FDD92BEE6}">
      <dsp:nvSpPr>
        <dsp:cNvPr id="0" name=""/>
        <dsp:cNvSpPr/>
      </dsp:nvSpPr>
      <dsp:spPr>
        <a:xfrm>
          <a:off x="0" y="1561289"/>
          <a:ext cx="2214578" cy="671452"/>
        </a:xfrm>
        <a:prstGeom prst="roundRect">
          <a:avLst/>
        </a:prstGeom>
        <a:solidFill>
          <a:schemeClr val="accent5">
            <a:hueOff val="-382042"/>
            <a:satOff val="3376"/>
            <a:lumOff val="21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Thesaurus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1594067"/>
        <a:ext cx="2149022" cy="605896"/>
      </dsp:txXfrm>
    </dsp:sp>
    <dsp:sp modelId="{1DF30CD3-5C18-4CAF-9D80-95A366A391B6}">
      <dsp:nvSpPr>
        <dsp:cNvPr id="0" name=""/>
        <dsp:cNvSpPr/>
      </dsp:nvSpPr>
      <dsp:spPr>
        <a:xfrm>
          <a:off x="0" y="2293221"/>
          <a:ext cx="2214578" cy="671452"/>
        </a:xfrm>
        <a:prstGeom prst="roundRect">
          <a:avLst/>
        </a:prstGeom>
        <a:solidFill>
          <a:schemeClr val="accent5">
            <a:hueOff val="-573063"/>
            <a:satOff val="5064"/>
            <a:lumOff val="31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Arial Unicode MS" pitchFamily="34" charset="-122"/>
            </a:rPr>
            <a:t>My Profile</a:t>
          </a:r>
          <a:endParaRPr lang="zh-CN" sz="2100" kern="1200" dirty="0">
            <a:latin typeface="Arial Unicode MS" pitchFamily="34" charset="-122"/>
          </a:endParaRPr>
        </a:p>
      </dsp:txBody>
      <dsp:txXfrm>
        <a:off x="32778" y="2325999"/>
        <a:ext cx="2149022" cy="605896"/>
      </dsp:txXfrm>
    </dsp:sp>
    <dsp:sp modelId="{F7E82EDC-FED0-4392-87E1-2CB0A34177F8}">
      <dsp:nvSpPr>
        <dsp:cNvPr id="0" name=""/>
        <dsp:cNvSpPr/>
      </dsp:nvSpPr>
      <dsp:spPr>
        <a:xfrm>
          <a:off x="0" y="3025153"/>
          <a:ext cx="2214578" cy="671452"/>
        </a:xfrm>
        <a:prstGeom prst="roundRect">
          <a:avLst/>
        </a:prstGeom>
        <a:solidFill>
          <a:schemeClr val="accent5">
            <a:hueOff val="-764083"/>
            <a:satOff val="6752"/>
            <a:lumOff val="423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Ask an Expert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3057931"/>
        <a:ext cx="2149022" cy="605896"/>
      </dsp:txXfrm>
    </dsp:sp>
    <dsp:sp modelId="{C657D02D-9750-494C-A634-3A7CF4773C3C}">
      <dsp:nvSpPr>
        <dsp:cNvPr id="0" name=""/>
        <dsp:cNvSpPr/>
      </dsp:nvSpPr>
      <dsp:spPr>
        <a:xfrm>
          <a:off x="0" y="3757085"/>
          <a:ext cx="2214578" cy="671452"/>
        </a:xfrm>
        <a:prstGeom prst="roundRect">
          <a:avLst/>
        </a:prstGeom>
        <a:solidFill>
          <a:schemeClr val="accent5">
            <a:hueOff val="-955104"/>
            <a:satOff val="8440"/>
            <a:lumOff val="52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Help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3789863"/>
        <a:ext cx="2149022" cy="605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87038-B9BB-48D9-AFF9-93634A71C46D}">
      <dsp:nvSpPr>
        <dsp:cNvPr id="0" name=""/>
        <dsp:cNvSpPr/>
      </dsp:nvSpPr>
      <dsp:spPr>
        <a:xfrm>
          <a:off x="783" y="117952"/>
          <a:ext cx="2772250" cy="523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确定主题后的</a:t>
          </a:r>
          <a:r>
            <a:rPr lang="zh-CN" altLang="en-US" sz="2100" b="1" kern="1200" dirty="0" smtClean="0">
              <a:solidFill>
                <a:srgbClr val="FF0000"/>
              </a:solidFill>
            </a:rPr>
            <a:t>泛调研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16122" y="133291"/>
        <a:ext cx="2741572" cy="493022"/>
      </dsp:txXfrm>
    </dsp:sp>
    <dsp:sp modelId="{C0831717-FC20-4947-B4AA-6FB9ABB589E8}">
      <dsp:nvSpPr>
        <dsp:cNvPr id="0" name=""/>
        <dsp:cNvSpPr/>
      </dsp:nvSpPr>
      <dsp:spPr>
        <a:xfrm>
          <a:off x="278008" y="641653"/>
          <a:ext cx="277225" cy="67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198"/>
              </a:lnTo>
              <a:lnTo>
                <a:pt x="277225" y="6731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9178C-A6FC-4D6D-BC7B-CFFD542F1462}">
      <dsp:nvSpPr>
        <dsp:cNvPr id="0" name=""/>
        <dsp:cNvSpPr/>
      </dsp:nvSpPr>
      <dsp:spPr>
        <a:xfrm>
          <a:off x="555233" y="848915"/>
          <a:ext cx="3270995" cy="9318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FF0000"/>
              </a:solidFill>
            </a:rPr>
            <a:t>收集</a:t>
          </a:r>
          <a:r>
            <a:rPr lang="zh-CN" altLang="en-US" sz="1800" kern="1200" dirty="0" smtClean="0"/>
            <a:t>该领域的综述文献、博士学位论文；重点利用本领域经典或综述文集数据库</a:t>
          </a:r>
          <a:endParaRPr lang="en-US" sz="1800" kern="1200" dirty="0"/>
        </a:p>
      </dsp:txBody>
      <dsp:txXfrm>
        <a:off x="582527" y="876209"/>
        <a:ext cx="3216407" cy="877285"/>
      </dsp:txXfrm>
    </dsp:sp>
    <dsp:sp modelId="{646EE11A-94B5-4D72-9F81-F1045B08B556}">
      <dsp:nvSpPr>
        <dsp:cNvPr id="0" name=""/>
        <dsp:cNvSpPr/>
      </dsp:nvSpPr>
      <dsp:spPr>
        <a:xfrm>
          <a:off x="278008" y="641653"/>
          <a:ext cx="277225" cy="1760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920"/>
              </a:lnTo>
              <a:lnTo>
                <a:pt x="277225" y="17609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547F8-E22A-4685-BBD7-0DB532E58127}">
      <dsp:nvSpPr>
        <dsp:cNvPr id="0" name=""/>
        <dsp:cNvSpPr/>
      </dsp:nvSpPr>
      <dsp:spPr>
        <a:xfrm>
          <a:off x="555233" y="1988050"/>
          <a:ext cx="3355902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重点阅读</a:t>
          </a:r>
          <a:r>
            <a:rPr lang="zh-CN" altLang="en-US" sz="1800" b="1" kern="1200" dirty="0" smtClean="0">
              <a:solidFill>
                <a:srgbClr val="FF0000"/>
              </a:solidFill>
            </a:rPr>
            <a:t>英文综述</a:t>
          </a:r>
          <a:r>
            <a:rPr lang="zh-CN" altLang="en-US" sz="1800" kern="1200" dirty="0" smtClean="0"/>
            <a:t>或研究论文标题、摘要：了解</a:t>
          </a:r>
          <a:r>
            <a:rPr lang="zh-CN" altLang="en-US" sz="1800" b="1" kern="1200" dirty="0" smtClean="0">
              <a:solidFill>
                <a:srgbClr val="FF0000"/>
              </a:solidFill>
            </a:rPr>
            <a:t>前沿、难点、创新点</a:t>
          </a:r>
          <a:r>
            <a:rPr lang="zh-CN" altLang="en-US" sz="1800" kern="1200" dirty="0" smtClean="0"/>
            <a:t>、并收集</a:t>
          </a:r>
          <a:r>
            <a:rPr lang="zh-CN" altLang="en-US" sz="1800" b="1" kern="1200" dirty="0" smtClean="0">
              <a:solidFill>
                <a:srgbClr val="FF0000"/>
              </a:solidFill>
            </a:rPr>
            <a:t>关键词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579515" y="2012332"/>
        <a:ext cx="3307338" cy="780483"/>
      </dsp:txXfrm>
    </dsp:sp>
    <dsp:sp modelId="{6D4C16E1-FCD0-4166-B22B-915F23F066CB}">
      <dsp:nvSpPr>
        <dsp:cNvPr id="0" name=""/>
        <dsp:cNvSpPr/>
      </dsp:nvSpPr>
      <dsp:spPr>
        <a:xfrm>
          <a:off x="278008" y="641653"/>
          <a:ext cx="277225" cy="279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229"/>
              </a:lnTo>
              <a:lnTo>
                <a:pt x="277225" y="27972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4AF2E-6E98-4F11-B0B1-0F0264E9AE8D}">
      <dsp:nvSpPr>
        <dsp:cNvPr id="0" name=""/>
        <dsp:cNvSpPr/>
      </dsp:nvSpPr>
      <dsp:spPr>
        <a:xfrm>
          <a:off x="555233" y="3024359"/>
          <a:ext cx="3364206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确定</a:t>
          </a:r>
          <a:r>
            <a:rPr lang="zh-CN" altLang="en-US" sz="1800" b="1" kern="1200" dirty="0" smtClean="0">
              <a:solidFill>
                <a:srgbClr val="FF0000"/>
              </a:solidFill>
            </a:rPr>
            <a:t>研究题目</a:t>
          </a:r>
          <a:r>
            <a:rPr lang="en-US" altLang="zh-CN" sz="1800" kern="1200" dirty="0" smtClean="0"/>
            <a:t>=</a:t>
          </a:r>
          <a:r>
            <a:rPr lang="zh-CN" altLang="en-US" sz="1800" kern="1200" dirty="0" smtClean="0"/>
            <a:t>实验室研究背景</a:t>
          </a:r>
          <a:r>
            <a:rPr lang="en-US" altLang="zh-CN" sz="1800" kern="1200" dirty="0" smtClean="0"/>
            <a:t>+</a:t>
          </a:r>
          <a:r>
            <a:rPr lang="zh-CN" altLang="en-US" sz="1800" kern="1200" dirty="0" smtClean="0"/>
            <a:t>当前研究热点</a:t>
          </a:r>
          <a:r>
            <a:rPr lang="en-US" altLang="zh-CN" sz="1800" kern="1200" dirty="0" smtClean="0"/>
            <a:t>+</a:t>
          </a:r>
          <a:r>
            <a:rPr lang="zh-CN" altLang="en-US" sz="1800" kern="1200" dirty="0" smtClean="0"/>
            <a:t>自身兴趣点</a:t>
          </a:r>
          <a:endParaRPr lang="en-US" sz="1800" kern="1200" dirty="0"/>
        </a:p>
      </dsp:txBody>
      <dsp:txXfrm>
        <a:off x="579515" y="3048641"/>
        <a:ext cx="3315642" cy="780483"/>
      </dsp:txXfrm>
    </dsp:sp>
    <dsp:sp modelId="{C92B0E5D-28AA-4639-9A64-A80DB12B83D3}">
      <dsp:nvSpPr>
        <dsp:cNvPr id="0" name=""/>
        <dsp:cNvSpPr/>
      </dsp:nvSpPr>
      <dsp:spPr>
        <a:xfrm>
          <a:off x="3819861" y="117952"/>
          <a:ext cx="2570510" cy="522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确定题目后的</a:t>
          </a:r>
          <a:r>
            <a:rPr lang="zh-CN" altLang="en-US" sz="2100" b="1" kern="1200" dirty="0" smtClean="0">
              <a:solidFill>
                <a:srgbClr val="FF0000"/>
              </a:solidFill>
            </a:rPr>
            <a:t>精调研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3835175" y="133266"/>
        <a:ext cx="2539882" cy="492235"/>
      </dsp:txXfrm>
    </dsp:sp>
    <dsp:sp modelId="{5B538751-CFCE-441A-BC3C-174730F9A24F}">
      <dsp:nvSpPr>
        <dsp:cNvPr id="0" name=""/>
        <dsp:cNvSpPr/>
      </dsp:nvSpPr>
      <dsp:spPr>
        <a:xfrm>
          <a:off x="4076912" y="640816"/>
          <a:ext cx="257051" cy="708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031"/>
              </a:lnTo>
              <a:lnTo>
                <a:pt x="257051" y="7080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8B671-B676-4436-8D0B-7937768C47B4}">
      <dsp:nvSpPr>
        <dsp:cNvPr id="0" name=""/>
        <dsp:cNvSpPr/>
      </dsp:nvSpPr>
      <dsp:spPr>
        <a:xfrm>
          <a:off x="4333963" y="848077"/>
          <a:ext cx="3553985" cy="10015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有针对性的收集文献，重点在于</a:t>
          </a:r>
          <a:r>
            <a:rPr lang="zh-CN" altLang="en-US" sz="1800" b="1" kern="1200" dirty="0" smtClean="0">
              <a:solidFill>
                <a:srgbClr val="FF0000"/>
              </a:solidFill>
            </a:rPr>
            <a:t>确定内容</a:t>
          </a:r>
          <a:r>
            <a:rPr lang="zh-CN" altLang="en-US" sz="1800" kern="1200" dirty="0" smtClean="0"/>
            <a:t>；利用数据库的</a:t>
          </a:r>
          <a:r>
            <a:rPr lang="zh-CN" altLang="en-US" sz="1800" b="1" kern="1200" dirty="0" smtClean="0">
              <a:solidFill>
                <a:srgbClr val="FF0000"/>
              </a:solidFill>
            </a:rPr>
            <a:t>分析功能</a:t>
          </a:r>
          <a:r>
            <a:rPr lang="zh-CN" altLang="en-US" sz="1800" kern="1200" dirty="0" smtClean="0"/>
            <a:t>，查找主要的研究者和机构</a:t>
          </a:r>
          <a:endParaRPr lang="en-US" sz="1800" kern="1200" dirty="0"/>
        </a:p>
      </dsp:txBody>
      <dsp:txXfrm>
        <a:off x="4363297" y="877411"/>
        <a:ext cx="3495317" cy="942870"/>
      </dsp:txXfrm>
    </dsp:sp>
    <dsp:sp modelId="{6BED3815-61AC-4893-ABEB-FF7F4E8212FF}">
      <dsp:nvSpPr>
        <dsp:cNvPr id="0" name=""/>
        <dsp:cNvSpPr/>
      </dsp:nvSpPr>
      <dsp:spPr>
        <a:xfrm>
          <a:off x="4076912" y="640816"/>
          <a:ext cx="257051" cy="1830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585"/>
              </a:lnTo>
              <a:lnTo>
                <a:pt x="257051" y="18305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04140-D149-4DEC-921F-375EC8147169}">
      <dsp:nvSpPr>
        <dsp:cNvPr id="0" name=""/>
        <dsp:cNvSpPr/>
      </dsp:nvSpPr>
      <dsp:spPr>
        <a:xfrm>
          <a:off x="4333963" y="2056878"/>
          <a:ext cx="3584865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文献阅读</a:t>
          </a:r>
          <a:r>
            <a:rPr lang="en-US" altLang="zh-CN" sz="1800" kern="1200" dirty="0" smtClean="0"/>
            <a:t>-</a:t>
          </a:r>
          <a:r>
            <a:rPr lang="zh-CN" altLang="en-US" sz="1800" kern="1200" dirty="0" smtClean="0"/>
            <a:t>泛读和</a:t>
          </a:r>
          <a:r>
            <a:rPr lang="zh-CN" altLang="en-US" sz="1800" b="1" kern="1200" dirty="0" smtClean="0">
              <a:solidFill>
                <a:srgbClr val="FF0000"/>
              </a:solidFill>
            </a:rPr>
            <a:t>精读</a:t>
          </a:r>
          <a:r>
            <a:rPr lang="zh-CN" altLang="en-US" sz="1800" kern="1200" dirty="0" smtClean="0"/>
            <a:t>相结合</a:t>
          </a:r>
          <a:endParaRPr lang="en-US" sz="1800" kern="1200" dirty="0"/>
        </a:p>
      </dsp:txBody>
      <dsp:txXfrm>
        <a:off x="4358245" y="2081160"/>
        <a:ext cx="3536301" cy="780483"/>
      </dsp:txXfrm>
    </dsp:sp>
    <dsp:sp modelId="{3CAF1D05-59E1-4165-A627-CE2525CF2A36}">
      <dsp:nvSpPr>
        <dsp:cNvPr id="0" name=""/>
        <dsp:cNvSpPr/>
      </dsp:nvSpPr>
      <dsp:spPr>
        <a:xfrm>
          <a:off x="4076912" y="640816"/>
          <a:ext cx="257051" cy="2779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811"/>
              </a:lnTo>
              <a:lnTo>
                <a:pt x="257051" y="277981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C2334-DA89-4551-B351-5AF26259B5C7}">
      <dsp:nvSpPr>
        <dsp:cNvPr id="0" name=""/>
        <dsp:cNvSpPr/>
      </dsp:nvSpPr>
      <dsp:spPr>
        <a:xfrm>
          <a:off x="4333963" y="3006104"/>
          <a:ext cx="3590052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确定课题实施方案（技术和方法的创新）</a:t>
          </a:r>
          <a:endParaRPr lang="en-US" sz="1800" kern="1200" dirty="0"/>
        </a:p>
      </dsp:txBody>
      <dsp:txXfrm>
        <a:off x="4358245" y="3030386"/>
        <a:ext cx="3541488" cy="780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39B58-2415-42F8-8B69-361E524FAD1E}">
      <dsp:nvSpPr>
        <dsp:cNvPr id="0" name=""/>
        <dsp:cNvSpPr/>
      </dsp:nvSpPr>
      <dsp:spPr>
        <a:xfrm>
          <a:off x="4830633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AE9B5-30C6-49E0-BD70-F5B2365A35EF}">
      <dsp:nvSpPr>
        <dsp:cNvPr id="0" name=""/>
        <dsp:cNvSpPr/>
      </dsp:nvSpPr>
      <dsp:spPr>
        <a:xfrm>
          <a:off x="3439790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1436563" y="310602"/>
              </a:lnTo>
              <a:lnTo>
                <a:pt x="1436563" y="455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3BEDB-0AF2-43F3-9357-12BA6CF74717}">
      <dsp:nvSpPr>
        <dsp:cNvPr id="0" name=""/>
        <dsp:cNvSpPr/>
      </dsp:nvSpPr>
      <dsp:spPr>
        <a:xfrm>
          <a:off x="2003226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624F6-BC7C-4EE2-8BB4-85CC79CB3CE0}">
      <dsp:nvSpPr>
        <dsp:cNvPr id="0" name=""/>
        <dsp:cNvSpPr/>
      </dsp:nvSpPr>
      <dsp:spPr>
        <a:xfrm>
          <a:off x="1045517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99467-9660-4570-9D78-D3AD8DCAA4E0}">
      <dsp:nvSpPr>
        <dsp:cNvPr id="0" name=""/>
        <dsp:cNvSpPr/>
      </dsp:nvSpPr>
      <dsp:spPr>
        <a:xfrm>
          <a:off x="2003226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1436563" y="0"/>
              </a:moveTo>
              <a:lnTo>
                <a:pt x="1436563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83DDA-5571-443D-AD4D-EE28D394E9F9}">
      <dsp:nvSpPr>
        <dsp:cNvPr id="0" name=""/>
        <dsp:cNvSpPr/>
      </dsp:nvSpPr>
      <dsp:spPr>
        <a:xfrm>
          <a:off x="2656209" y="786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3EFA5A-0328-4A0E-A9B0-E5A552E0A81F}">
      <dsp:nvSpPr>
        <dsp:cNvPr id="0" name=""/>
        <dsp:cNvSpPr/>
      </dsp:nvSpPr>
      <dsp:spPr>
        <a:xfrm>
          <a:off x="2830338" y="166208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hlinkClick xmlns:r="http://schemas.openxmlformats.org/officeDocument/2006/relationships" r:id="rId1"/>
            </a:rPr>
            <a:t>Food products</a:t>
          </a:r>
          <a:endParaRPr lang="en-US" sz="2600" kern="1200" dirty="0"/>
        </a:p>
      </dsp:txBody>
      <dsp:txXfrm>
        <a:off x="2859485" y="195355"/>
        <a:ext cx="1508866" cy="936852"/>
      </dsp:txXfrm>
    </dsp:sp>
    <dsp:sp modelId="{C1F01BB4-A8C1-42EA-AB27-AABCBD858EB1}">
      <dsp:nvSpPr>
        <dsp:cNvPr id="0" name=""/>
        <dsp:cNvSpPr/>
      </dsp:nvSpPr>
      <dsp:spPr>
        <a:xfrm>
          <a:off x="1219646" y="1451715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9C6CD0-0111-425A-B851-0B10C459CA24}">
      <dsp:nvSpPr>
        <dsp:cNvPr id="0" name=""/>
        <dsp:cNvSpPr/>
      </dsp:nvSpPr>
      <dsp:spPr>
        <a:xfrm>
          <a:off x="1393775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 smtClean="0">
              <a:hlinkClick xmlns:r="http://schemas.openxmlformats.org/officeDocument/2006/relationships" r:id="rId2"/>
            </a:rPr>
            <a:t>Bottling plants</a:t>
          </a:r>
          <a:endParaRPr lang="en-US" sz="2600" kern="1200" dirty="0"/>
        </a:p>
      </dsp:txBody>
      <dsp:txXfrm>
        <a:off x="1422922" y="1646284"/>
        <a:ext cx="1508866" cy="936852"/>
      </dsp:txXfrm>
    </dsp:sp>
    <dsp:sp modelId="{E40B5D00-41A6-4E85-A1A4-EB411CEC2053}">
      <dsp:nvSpPr>
        <dsp:cNvPr id="0" name=""/>
        <dsp:cNvSpPr/>
      </dsp:nvSpPr>
      <dsp:spPr>
        <a:xfrm>
          <a:off x="261937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680FC2-024F-4789-8B33-062EAD422D9F}">
      <dsp:nvSpPr>
        <dsp:cNvPr id="0" name=""/>
        <dsp:cNvSpPr/>
      </dsp:nvSpPr>
      <dsp:spPr>
        <a:xfrm>
          <a:off x="436066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 smtClean="0">
              <a:hlinkClick xmlns:r="http://schemas.openxmlformats.org/officeDocument/2006/relationships" r:id="rId3"/>
            </a:rPr>
            <a:t>Fruit juices</a:t>
          </a:r>
          <a:endParaRPr lang="en-US" sz="2600" kern="1200" dirty="0"/>
        </a:p>
      </dsp:txBody>
      <dsp:txXfrm>
        <a:off x="465213" y="3097213"/>
        <a:ext cx="1508866" cy="936852"/>
      </dsp:txXfrm>
    </dsp:sp>
    <dsp:sp modelId="{0064DC7A-EB92-42A5-A74C-BB247CF3252F}">
      <dsp:nvSpPr>
        <dsp:cNvPr id="0" name=""/>
        <dsp:cNvSpPr/>
      </dsp:nvSpPr>
      <dsp:spPr>
        <a:xfrm>
          <a:off x="2177355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F64103-96A7-46A4-9BBD-170AAAC2BAAA}">
      <dsp:nvSpPr>
        <dsp:cNvPr id="0" name=""/>
        <dsp:cNvSpPr/>
      </dsp:nvSpPr>
      <dsp:spPr>
        <a:xfrm>
          <a:off x="2351484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hlinkClick xmlns:r="http://schemas.openxmlformats.org/officeDocument/2006/relationships" r:id="rId4"/>
            </a:rPr>
            <a:t>Cocoa</a:t>
          </a:r>
          <a:endParaRPr lang="en-US" sz="2600" kern="1200" dirty="0"/>
        </a:p>
      </dsp:txBody>
      <dsp:txXfrm>
        <a:off x="2380631" y="3097213"/>
        <a:ext cx="1508866" cy="936852"/>
      </dsp:txXfrm>
    </dsp:sp>
    <dsp:sp modelId="{D9B2312B-DC06-443A-B922-5F08C102E23E}">
      <dsp:nvSpPr>
        <dsp:cNvPr id="0" name=""/>
        <dsp:cNvSpPr/>
      </dsp:nvSpPr>
      <dsp:spPr>
        <a:xfrm>
          <a:off x="4092773" y="1451715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20B116-01D0-48C6-A3FC-5F44EB96221A}">
      <dsp:nvSpPr>
        <dsp:cNvPr id="0" name=""/>
        <dsp:cNvSpPr/>
      </dsp:nvSpPr>
      <dsp:spPr>
        <a:xfrm>
          <a:off x="4266902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hlinkClick xmlns:r="http://schemas.openxmlformats.org/officeDocument/2006/relationships" r:id="rId5"/>
            </a:rPr>
            <a:t>Dairy products</a:t>
          </a:r>
          <a:endParaRPr lang="en-US" sz="2600" kern="1200" dirty="0"/>
        </a:p>
      </dsp:txBody>
      <dsp:txXfrm>
        <a:off x="4296049" y="1646284"/>
        <a:ext cx="1508866" cy="936852"/>
      </dsp:txXfrm>
    </dsp:sp>
    <dsp:sp modelId="{54A96C36-5C21-44C6-92F2-45C7E5D29EF2}">
      <dsp:nvSpPr>
        <dsp:cNvPr id="0" name=""/>
        <dsp:cNvSpPr/>
      </dsp:nvSpPr>
      <dsp:spPr>
        <a:xfrm>
          <a:off x="4092773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736999-C5A5-4376-AD6D-7918B4944C59}">
      <dsp:nvSpPr>
        <dsp:cNvPr id="0" name=""/>
        <dsp:cNvSpPr/>
      </dsp:nvSpPr>
      <dsp:spPr>
        <a:xfrm>
          <a:off x="4266902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 smtClean="0">
              <a:hlinkClick xmlns:r="http://schemas.openxmlformats.org/officeDocument/2006/relationships" r:id="rId6"/>
            </a:rPr>
            <a:t>Casein</a:t>
          </a:r>
          <a:endParaRPr lang="en-US" sz="2600" kern="1200" dirty="0"/>
        </a:p>
      </dsp:txBody>
      <dsp:txXfrm>
        <a:off x="4296049" y="3097213"/>
        <a:ext cx="1508866" cy="936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buFont typeface="Times"/>
              <a:buChar char="•"/>
              <a:defRPr sz="1200"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50000"/>
              </a:spcBef>
              <a:buFont typeface="Times"/>
              <a:buChar char="•"/>
              <a:defRPr sz="1200"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fld id="{86C04C1B-3480-453B-B296-C8A6C3A80440}" type="datetimeFigureOut">
              <a:rPr lang="en-US" altLang="zh-CN"/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50000"/>
              </a:spcBef>
              <a:buFont typeface="Times"/>
              <a:buChar char="•"/>
              <a:defRPr sz="1200"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50000"/>
              </a:spcBef>
              <a:buFont typeface="Times"/>
              <a:buChar char="•"/>
              <a:defRPr sz="1200"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fld id="{85D4FA4F-9751-4239-A1AE-3CA3C59B35E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tx1"/>
                </a:solidFill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tx1"/>
                </a:solidFill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chemeClr val="tx1"/>
                </a:solidFill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fld id="{2D5F7575-874F-4BF1-8ACF-1B9732E5B19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C71C9-0985-4008-BC8B-8E955FC85A18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 userDrawn="1"/>
        </p:nvGrpSpPr>
        <p:grpSpPr bwMode="auto">
          <a:xfrm>
            <a:off x="0" y="-1588"/>
            <a:ext cx="9144000" cy="6861176"/>
            <a:chOff x="0" y="-1588"/>
            <a:chExt cx="9144000" cy="6861176"/>
          </a:xfrm>
        </p:grpSpPr>
        <p:pic>
          <p:nvPicPr>
            <p:cNvPr id="5" name="Picture 7" descr="ppt_TopStripe_cover 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588"/>
              <a:ext cx="9144000" cy="686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6"/>
            <p:cNvSpPr/>
            <p:nvPr userDrawn="1"/>
          </p:nvSpPr>
          <p:spPr bwMode="auto">
            <a:xfrm>
              <a:off x="742950" y="4752975"/>
              <a:ext cx="4048125" cy="7334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/>
            <a:lstStyle/>
            <a:p>
              <a:pPr marL="225425" indent="-225425">
                <a:spcBef>
                  <a:spcPct val="50000"/>
                </a:spcBef>
                <a:buFont typeface="Times"/>
                <a:buChar char="•"/>
                <a:defRPr/>
              </a:pPr>
              <a:endParaRPr lang="en-US" altLang="zh-CN">
                <a:ea typeface="MS PGothic" panose="020B0600070205080204" pitchFamily="1" charset="-128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7238" y="4765675"/>
            <a:ext cx="40481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49963" y="6205538"/>
            <a:ext cx="2895600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1" charset="-128"/>
              </a:rPr>
              <a:t>www.ei.org</a:t>
            </a:r>
            <a:endParaRPr lang="en-US" sz="1200">
              <a:solidFill>
                <a:schemeClr val="tx1"/>
              </a:solidFill>
              <a:latin typeface="Verdana" panose="020B0604030504040204" pitchFamily="34" charset="0"/>
              <a:ea typeface="MS PGothic" panose="020B0600070205080204" pitchFamily="1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924800" cy="457200"/>
          </a:xfrm>
        </p:spPr>
        <p:txBody>
          <a:bodyPr lIns="91440" tIns="0" rIns="91440" bIns="0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38513"/>
            <a:ext cx="7924800" cy="623887"/>
          </a:xfrm>
        </p:spPr>
        <p:txBody>
          <a:bodyPr tIns="0" bIns="0"/>
          <a:lstStyle>
            <a:lvl1pPr marL="0" indent="0">
              <a:buFont typeface="Times" pitchFamily="18" charset="0"/>
              <a:buNone/>
              <a:defRPr>
                <a:solidFill>
                  <a:srgbClr val="003C79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7D7E-B088-42FC-BD9B-B95590EB400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5788" y="600075"/>
            <a:ext cx="2208212" cy="503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563" y="600075"/>
            <a:ext cx="6473825" cy="503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4AAE-6DB5-491F-901E-7AE8F75C000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C504-519F-4336-8D32-F5E6D020042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6B83-F056-4893-9500-AC575EB57B3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86200" cy="40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98613"/>
            <a:ext cx="3886200" cy="40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9F9C-D122-4D66-849F-08DBFCDC049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0ACAE-1B65-49CB-9821-98D15728728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F8A5-15E2-48FC-8DBE-2B63A2286A8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7F80-A70E-4167-BCE0-B880BB4B07A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363-F23A-4B88-B63B-4CE2BDCE144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C25C-689B-44E6-8DD5-61F13D6B307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5.jpe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/>
          <p:nvPr userDrawn="1"/>
        </p:nvGrpSpPr>
        <p:grpSpPr bwMode="auto">
          <a:xfrm>
            <a:off x="0" y="0"/>
            <a:ext cx="9144000" cy="509588"/>
            <a:chOff x="0" y="0"/>
            <a:chExt cx="9144000" cy="509588"/>
          </a:xfrm>
        </p:grpSpPr>
        <p:pic>
          <p:nvPicPr>
            <p:cNvPr id="1033" name="Picture 16" descr="EV_Text_PPT TOPBAND"/>
            <p:cNvPicPr>
              <a:picLocks noChangeAspect="1" noChangeArrowheads="1"/>
            </p:cNvPicPr>
            <p:nvPr userDrawn="1"/>
          </p:nvPicPr>
          <p:blipFill>
            <a:blip r:embed="rId12"/>
            <a:srcRect b="-331"/>
            <a:stretch>
              <a:fillRect/>
            </a:stretch>
          </p:blipFill>
          <p:spPr bwMode="auto">
            <a:xfrm>
              <a:off x="0" y="0"/>
              <a:ext cx="9144000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 userDrawn="1"/>
          </p:nvSpPr>
          <p:spPr bwMode="auto">
            <a:xfrm>
              <a:off x="7219950" y="161925"/>
              <a:ext cx="1828800" cy="2905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/>
            <a:lstStyle/>
            <a:p>
              <a:pPr marL="225425" indent="-225425">
                <a:spcBef>
                  <a:spcPct val="50000"/>
                </a:spcBef>
                <a:buFont typeface="Times"/>
                <a:buChar char="•"/>
                <a:defRPr/>
              </a:pPr>
              <a:endParaRPr lang="en-US" altLang="zh-CN">
                <a:ea typeface="MS PGothic" panose="020B0600070205080204" pitchFamily="1" charset="-128"/>
              </a:endParaRPr>
            </a:p>
          </p:txBody>
        </p:sp>
      </p:grp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261225" y="168275"/>
            <a:ext cx="1663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304800" y="1143000"/>
            <a:ext cx="8839200" cy="5715000"/>
          </a:xfrm>
          <a:prstGeom prst="rect">
            <a:avLst/>
          </a:prstGeom>
          <a:gradFill rotWithShape="1">
            <a:gsLst>
              <a:gs pos="0">
                <a:srgbClr val="DDDDDD">
                  <a:alpha val="75000"/>
                </a:srgbClr>
              </a:gs>
              <a:gs pos="100000">
                <a:srgbClr val="DDDDDD">
                  <a:gamma/>
                  <a:tint val="66667"/>
                  <a:invGamma/>
                  <a:alpha val="38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254000" indent="-254000" algn="ctr">
              <a:spcBef>
                <a:spcPct val="50000"/>
              </a:spcBef>
              <a:buFont typeface="Times"/>
              <a:buChar char="•"/>
              <a:tabLst>
                <a:tab pos="1774825" algn="l"/>
              </a:tabLst>
              <a:defRPr/>
            </a:pPr>
            <a:endParaRPr lang="en-US" altLang="zh-CN" sz="1400">
              <a:ea typeface="MS PGothic" panose="020B0600070205080204" pitchFamily="1" charset="-128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4213" y="1598613"/>
            <a:ext cx="7924800" cy="404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91440" rIns="91440" bIns="9144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endParaRPr lang="en-US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0" y="6494463"/>
            <a:ext cx="358775" cy="287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0" bIns="45720" numCol="1" anchor="ctr" anchorCtr="0" compatLnSpc="1"/>
          <a:lstStyle>
            <a:lvl1pPr algn="ctr" eaLnBrk="0" hangingPunct="0">
              <a:defRPr sz="1000">
                <a:solidFill>
                  <a:srgbClr val="003C79"/>
                </a:solidFill>
                <a:latin typeface="Verdana" panose="020B0604030504040204" pitchFamily="34" charset="0"/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fld id="{1B3D8A79-6192-4C10-9180-51DE4B71E69F}" type="slidenum">
              <a:rPr lang="en-US" altLang="zh-CN"/>
            </a:fld>
            <a:endParaRPr lang="en-US" altLang="zh-CN"/>
          </a:p>
        </p:txBody>
      </p:sp>
      <p:sp>
        <p:nvSpPr>
          <p:cNvPr id="1031" name="Rectangle 11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09563" y="600075"/>
            <a:ext cx="88344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t" anchorCtr="0" compatLnSpc="1"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  <p:pic>
        <p:nvPicPr>
          <p:cNvPr id="1032" name="Picture 15" descr="EV_Text_PPT BTTMBAND"/>
          <p:cNvPicPr>
            <a:picLocks noChangeAspect="1" noChangeArrowheads="1"/>
          </p:cNvPicPr>
          <p:nvPr userDrawn="1"/>
        </p:nvPicPr>
        <p:blipFill>
          <a:blip r:embed="rId14"/>
          <a:srcRect b="-2942"/>
          <a:stretch>
            <a:fillRect/>
          </a:stretch>
        </p:blipFill>
        <p:spPr bwMode="auto">
          <a:xfrm>
            <a:off x="0" y="6810375"/>
            <a:ext cx="9144000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+mj-lt"/>
          <a:ea typeface="MS PGothic" panose="020B0600070205080204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9pPr>
    </p:titleStyle>
    <p:bodyStyle>
      <a:lvl1pPr marL="227330" indent="-227330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2000">
          <a:solidFill>
            <a:srgbClr val="000000"/>
          </a:solidFill>
          <a:latin typeface="+mn-lt"/>
          <a:ea typeface="MS PGothic" panose="020B0600070205080204" pitchFamily="1" charset="-128"/>
          <a:cs typeface="+mn-cs"/>
        </a:defRPr>
      </a:lvl1pPr>
      <a:lvl2pPr marL="570230" indent="-171450" algn="l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MS PGothic" panose="020B0600070205080204" pitchFamily="1" charset="-128"/>
        </a:defRPr>
      </a:lvl2pPr>
      <a:lvl3pPr marL="968375" indent="-111125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anose="020B0600070205080204" pitchFamily="1" charset="-128"/>
        </a:defRPr>
      </a:lvl3pPr>
      <a:lvl4pPr marL="1313180" indent="-87630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anose="020B0600070205080204" pitchFamily="1" charset="-128"/>
        </a:defRPr>
      </a:lvl4pPr>
      <a:lvl5pPr marL="1774825" indent="-141605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anose="020B0600070205080204" pitchFamily="1" charset="-128"/>
        </a:defRPr>
      </a:lvl5pPr>
      <a:lvl6pPr marL="2232025" indent="-141605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6pPr>
      <a:lvl7pPr marL="2689225" indent="-141605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7pPr>
      <a:lvl8pPr marL="3146425" indent="-141605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8pPr>
      <a:lvl9pPr marL="3603625" indent="-141605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5.jpeg"/><Relationship Id="rId1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9.jpeg"/><Relationship Id="rId1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Relationship Id="rId3" Type="http://schemas.openxmlformats.org/officeDocument/2006/relationships/hyperlink" Target="mailto:Sginfo@elsevier.com" TargetMode="External"/><Relationship Id="rId2" Type="http://schemas.openxmlformats.org/officeDocument/2006/relationships/hyperlink" Target="http://www.elsevier.com/engineering-village" TargetMode="External"/><Relationship Id="rId1" Type="http://schemas.openxmlformats.org/officeDocument/2006/relationships/hyperlink" Target="http://china.elsevier.com/elsevierdnn/ch/%E8%AE%B2%E5%BA%A7%E4%B8%8E%E6%B4%BB%E5%8A%A8/%E4%BA%A7%E5%93%81%E8%A7%A3%E5%86%B3%E6%96%B9%E6%A1%88%E5%9C%A8%E7%BA%BF%E5%9F%B9%E8%AE%AD/tabid/2698/Default.aspx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hyperlink" Target="http://www.scimagojr.com/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hyperlink" Target="http://www.engineeringvillage2.org/controller/servlet/Controller?CID=home" TargetMode="Externa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hyperlink" Target="http://www.sciencedirect.com/science?_ob=HomePageURL&amp;_method=userHomePage&amp;_lg=Y&amp;_acct=C000000593&amp;_version=1&amp;_urlVersion=0&amp;_userid=4845034&amp;md5=2664d5b586470013d4de807862f3336c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ilto:Sginfo@elsevier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4625" y="3475701"/>
            <a:ext cx="6259513" cy="553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0" bIns="0">
            <a:spAutoFit/>
          </a:bodyPr>
          <a:lstStyle/>
          <a:p>
            <a:r>
              <a:rPr lang="en-US" altLang="zh-CN" sz="3600" dirty="0" err="1" smtClean="0"/>
              <a:t>Ei</a:t>
            </a:r>
            <a:r>
              <a:rPr lang="zh-CN" altLang="en-US" sz="3600" dirty="0" smtClean="0"/>
              <a:t>数据库简介及应用介绍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150734" y="5046562"/>
            <a:ext cx="356500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mtClean="0"/>
              <a:t>www.engineeringvillage.com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Engineering Village</a:t>
            </a:r>
            <a:r>
              <a:rPr lang="zh-TW" altLang="en-US" sz="320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接口与收录内容</a:t>
            </a:r>
            <a:endParaRPr lang="zh-CN" altLang="en-US" sz="3200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24578" name="內容版面配置區 50"/>
          <p:cNvSpPr>
            <a:spLocks noGrp="1"/>
          </p:cNvSpPr>
          <p:nvPr>
            <p:ph idx="1"/>
          </p:nvPr>
        </p:nvSpPr>
        <p:spPr>
          <a:xfrm>
            <a:off x="617538" y="1412875"/>
            <a:ext cx="7991475" cy="49403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0000"/>
              </a:spcBef>
            </a:pP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由美国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Elsevier  Engineering Information Inc. </a:t>
            </a: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所出版，提供工程领域的信息</a:t>
            </a:r>
            <a:endParaRPr lang="zh-TW" altLang="en-US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buFont typeface="Times" pitchFamily="18" charset="0"/>
              <a:buNone/>
            </a:pPr>
            <a:endParaRPr lang="zh-TW" altLang="en-US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smtClean="0">
                <a:latin typeface="Calibri" panose="020F0502020204030204" pitchFamily="34" charset="0"/>
                <a:ea typeface="PMingLiU-ExtB" panose="02020500000000000000" pitchFamily="18" charset="-120"/>
              </a:rPr>
              <a:t>EV </a:t>
            </a:r>
            <a:r>
              <a:rPr lang="zh-CN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平台接口下 内涵各种多元数据库：</a:t>
            </a:r>
            <a:endParaRPr lang="zh-CN" altLang="en-US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b="1" smtClean="0">
                <a:solidFill>
                  <a:srgbClr val="C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Compendex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(</a:t>
            </a: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其中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Compendex</a:t>
            </a: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回溯期刊需另购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)</a:t>
            </a:r>
            <a:endParaRPr lang="en-US" altLang="zh-TW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INSPEC (</a:t>
            </a: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需另购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)</a:t>
            </a:r>
            <a:endParaRPr lang="en-US" altLang="zh-TW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NTIS (</a:t>
            </a: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需另购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)</a:t>
            </a:r>
            <a:endParaRPr lang="en-US" altLang="zh-TW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Referex Engineering </a:t>
            </a: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电子书 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(</a:t>
            </a: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需另购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)</a:t>
            </a:r>
            <a:endParaRPr lang="en-US" altLang="zh-TW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GeoBASE (</a:t>
            </a: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需另购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)</a:t>
            </a:r>
            <a:endParaRPr lang="en-US" altLang="zh-TW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GeoRef (</a:t>
            </a: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需另购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)</a:t>
            </a:r>
            <a:endParaRPr lang="en-US" altLang="zh-TW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CN" smtClean="0">
                <a:latin typeface="Calibri" panose="020F0502020204030204" pitchFamily="34" charset="0"/>
                <a:ea typeface="PMingLiU-ExtB" panose="02020500000000000000" pitchFamily="18" charset="-120"/>
              </a:rPr>
              <a:t>EnCompassLIT </a:t>
            </a:r>
            <a:r>
              <a:rPr lang="zh-CN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＆ </a:t>
            </a:r>
            <a:r>
              <a:rPr lang="en-US" altLang="zh-CN" smtClean="0">
                <a:latin typeface="Calibri" panose="020F0502020204030204" pitchFamily="34" charset="0"/>
                <a:ea typeface="PMingLiU-ExtB" panose="02020500000000000000" pitchFamily="18" charset="-120"/>
              </a:rPr>
              <a:t>EnCompassPAT  (</a:t>
            </a:r>
            <a:r>
              <a:rPr lang="zh-CN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需另购</a:t>
            </a:r>
            <a:r>
              <a:rPr lang="en-US" altLang="zh-CN" smtClean="0">
                <a:latin typeface="Calibri" panose="020F0502020204030204" pitchFamily="34" charset="0"/>
                <a:ea typeface="PMingLiU-ExtB" panose="02020500000000000000" pitchFamily="18" charset="-120"/>
              </a:rPr>
              <a:t>) Chimica&amp;CBNB (</a:t>
            </a:r>
            <a:r>
              <a:rPr lang="zh-CN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需另购</a:t>
            </a:r>
            <a:r>
              <a:rPr lang="en-US" altLang="zh-CN" smtClean="0">
                <a:latin typeface="Calibri" panose="020F0502020204030204" pitchFamily="34" charset="0"/>
                <a:ea typeface="PMingLiU-ExtB" panose="02020500000000000000" pitchFamily="18" charset="-120"/>
              </a:rPr>
              <a:t>)</a:t>
            </a:r>
            <a:endParaRPr lang="en-US" altLang="zh-CN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CN" smtClean="0">
                <a:latin typeface="Calibri" panose="020F0502020204030204" pitchFamily="34" charset="0"/>
                <a:ea typeface="PMingLiU-ExtB" panose="02020500000000000000" pitchFamily="18" charset="-120"/>
              </a:rPr>
              <a:t>PaperChem (</a:t>
            </a:r>
            <a:r>
              <a:rPr lang="zh-CN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需另购</a:t>
            </a:r>
            <a:r>
              <a:rPr lang="en-US" altLang="zh-CN" smtClean="0">
                <a:latin typeface="Calibri" panose="020F0502020204030204" pitchFamily="34" charset="0"/>
                <a:ea typeface="PMingLiU-ExtB" panose="02020500000000000000" pitchFamily="18" charset="-120"/>
              </a:rPr>
              <a:t>)</a:t>
            </a:r>
            <a:endParaRPr lang="en-US" altLang="zh-CN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USPTO / EPO</a:t>
            </a: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专利 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(</a:t>
            </a:r>
            <a:r>
              <a:rPr lang="zh-TW" altLang="en-US" smtClean="0">
                <a:latin typeface="Calibri" panose="020F0502020204030204" pitchFamily="34" charset="0"/>
                <a:ea typeface="PMingLiU-ExtB" panose="02020500000000000000" pitchFamily="18" charset="-120"/>
              </a:rPr>
              <a:t>需另购</a:t>
            </a: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)</a:t>
            </a:r>
            <a:endParaRPr lang="en-US" altLang="zh-TW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anose="020F0502020204030204" pitchFamily="34" charset="0"/>
                <a:ea typeface="PMingLiU-ExtB" panose="02020500000000000000" pitchFamily="18" charset="-120"/>
              </a:rPr>
              <a:t>Scirus</a:t>
            </a:r>
            <a:endParaRPr lang="en-US" altLang="zh-CN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57275" y="3035300"/>
            <a:ext cx="4359275" cy="3016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endParaRPr lang="en-US" altLang="zh-CN">
              <a:ea typeface="MS PGothic" panose="020B0600070205080204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Compendex</a:t>
            </a:r>
            <a:endParaRPr lang="en-US" altLang="zh-CN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26626" name="Content Placeholder 17"/>
          <p:cNvSpPr>
            <a:spLocks noGrp="1"/>
          </p:cNvSpPr>
          <p:nvPr>
            <p:ph idx="1"/>
          </p:nvPr>
        </p:nvSpPr>
        <p:spPr>
          <a:xfrm>
            <a:off x="684213" y="1354138"/>
            <a:ext cx="7924800" cy="4583112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收录年代：</a:t>
            </a:r>
            <a:r>
              <a:rPr lang="en-US" altLang="zh-CN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1970</a:t>
            </a: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年至今</a:t>
            </a:r>
            <a:endParaRPr lang="zh-CN" altLang="en-US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dirty="0">
                <a:latin typeface="Calibri" panose="020F0502020204030204" pitchFamily="34" charset="0"/>
                <a:ea typeface="PMingLiU-ExtB" panose="02020500000000000000" pitchFamily="18" charset="-120"/>
              </a:rPr>
              <a:t>3</a:t>
            </a:r>
            <a:r>
              <a:rPr lang="en-US" altLang="zh-CN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,600</a:t>
            </a: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多种、期刊、商业杂志、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和技术报告</a:t>
            </a:r>
            <a:r>
              <a:rPr lang="zh-TW" altLang="en-US" dirty="0">
                <a:latin typeface="Calibri" panose="020F0502020204030204" pitchFamily="34" charset="0"/>
                <a:ea typeface="PMingLiU-ExtB" panose="02020500000000000000" pitchFamily="18" charset="-120"/>
              </a:rPr>
              <a:t>资</a:t>
            </a:r>
            <a:r>
              <a:rPr lang="zh-TW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料</a:t>
            </a:r>
            <a:endParaRPr lang="en-US" altLang="zh-CN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dirty="0" smtClean="0">
                <a:solidFill>
                  <a:schemeClr val="tx1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80000</a:t>
            </a:r>
            <a:r>
              <a:rPr lang="zh-CN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多种</a:t>
            </a:r>
            <a:r>
              <a:rPr lang="zh-CN" altLang="en-US" dirty="0">
                <a:latin typeface="Calibri" panose="020F0502020204030204" pitchFamily="34" charset="0"/>
                <a:ea typeface="PMingLiU-ExtB" panose="02020500000000000000" pitchFamily="18" charset="-120"/>
              </a:rPr>
              <a:t>工程研讨会</a:t>
            </a:r>
            <a:r>
              <a:rPr lang="zh-CN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会议记录</a:t>
            </a:r>
            <a:endParaRPr lang="zh-TW" altLang="en-US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资料量：超过 </a:t>
            </a:r>
            <a:r>
              <a:rPr lang="en-US" altLang="zh-CN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1800 </a:t>
            </a: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万篇，每年新增约 </a:t>
            </a:r>
            <a:r>
              <a:rPr lang="en-US" altLang="zh-CN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100</a:t>
            </a: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万篇资料</a:t>
            </a:r>
            <a:endParaRPr lang="zh-CN" altLang="en-US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包含 </a:t>
            </a:r>
            <a:r>
              <a:rPr lang="en-US" altLang="zh-CN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190 </a:t>
            </a: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种工程领域学科，如：</a:t>
            </a:r>
            <a:r>
              <a:rPr lang="zh-TW" altLang="en-US" b="1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化学工程</a:t>
            </a:r>
            <a:r>
              <a:rPr lang="zh-TW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、</a:t>
            </a:r>
            <a:r>
              <a:rPr lang="zh-TW" altLang="en-US" b="1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土木工程</a:t>
            </a:r>
            <a:r>
              <a:rPr lang="zh-TW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、</a:t>
            </a:r>
            <a:r>
              <a:rPr lang="zh-TW" altLang="en-US" b="1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矿</a:t>
            </a:r>
            <a:r>
              <a:rPr lang="zh-TW" altLang="en-US" b="1" dirty="0">
                <a:latin typeface="Calibri" panose="020F0502020204030204" pitchFamily="34" charset="0"/>
                <a:ea typeface="PMingLiU-ExtB" panose="02020500000000000000" pitchFamily="18" charset="-120"/>
              </a:rPr>
              <a:t>业工程</a:t>
            </a:r>
            <a:r>
              <a:rPr lang="zh-TW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、</a:t>
            </a:r>
            <a:r>
              <a:rPr lang="zh-TW" altLang="en-US" b="1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机械工程</a:t>
            </a:r>
            <a:r>
              <a:rPr lang="zh-TW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、</a:t>
            </a:r>
            <a:r>
              <a:rPr lang="zh-TW" altLang="en-US" b="1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电子工程</a:t>
            </a: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、</a:t>
            </a:r>
            <a:r>
              <a:rPr lang="zh-CN" altLang="en-US" b="1" dirty="0">
                <a:latin typeface="Calibri" panose="020F0502020204030204" pitchFamily="34" charset="0"/>
                <a:ea typeface="PMingLiU-ExtB" panose="02020500000000000000" pitchFamily="18" charset="-120"/>
              </a:rPr>
              <a:t>一</a:t>
            </a:r>
            <a:r>
              <a:rPr lang="zh-CN" altLang="en-US" b="1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般工程</a:t>
            </a:r>
            <a:endParaRPr lang="en-US" altLang="zh-CN" b="1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收录超过</a:t>
            </a:r>
            <a:r>
              <a:rPr lang="en-US" altLang="zh-CN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55</a:t>
            </a: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个国家的出版品，其中中文期刊</a:t>
            </a:r>
            <a:r>
              <a:rPr lang="en-US" altLang="zh-CN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200</a:t>
            </a: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余种。</a:t>
            </a:r>
            <a:endParaRPr lang="zh-CN" altLang="en-US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更新频率：每周</a:t>
            </a:r>
            <a:endParaRPr lang="zh-CN" altLang="en-US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TW" altLang="en-GB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回溯期刊： </a:t>
            </a:r>
            <a:r>
              <a:rPr lang="en-GB" altLang="zh-TW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1884</a:t>
            </a:r>
            <a:r>
              <a:rPr lang="zh-TW" altLang="en-GB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年</a:t>
            </a:r>
            <a:r>
              <a:rPr lang="en-GB" altLang="zh-TW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-1969</a:t>
            </a:r>
            <a:r>
              <a:rPr lang="zh-TW" altLang="en-GB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年</a:t>
            </a:r>
            <a:endParaRPr lang="zh-TW" altLang="en-GB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endParaRPr lang="zh-CN" altLang="en-US" dirty="0" smtClean="0"/>
          </a:p>
        </p:txBody>
      </p:sp>
      <p:pic>
        <p:nvPicPr>
          <p:cNvPr id="26627" name="圖片 4" descr="CompendexPieChart21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47772" y="4287866"/>
            <a:ext cx="3128736" cy="23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LiuK002\Desktop\Elsevier pictures\EV\New EV interface\EV_1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 txBox="1">
            <a:spLocks noChangeArrowheads="1"/>
          </p:cNvSpPr>
          <p:nvPr/>
        </p:nvSpPr>
        <p:spPr bwMode="auto">
          <a:xfrm>
            <a:off x="2197100" y="4610100"/>
            <a:ext cx="4951413" cy="162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91440" bIns="91440"/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Quick Search - </a:t>
            </a:r>
            <a:r>
              <a:rPr lang="zh-TW" altLang="en-US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快速检索</a:t>
            </a:r>
            <a:endParaRPr lang="zh-TW" altLang="en-US" sz="2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1" charset="-128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Expert Search - </a:t>
            </a:r>
            <a:r>
              <a:rPr lang="zh-TW" altLang="en-US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专家检索</a:t>
            </a:r>
            <a:endParaRPr lang="zh-TW" altLang="en-US" sz="2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1" charset="-128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Thesaurus search - </a:t>
            </a:r>
            <a:r>
              <a:rPr lang="zh-TW" altLang="en-US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词库检索</a:t>
            </a:r>
            <a:endParaRPr lang="zh-TW" altLang="en-US" sz="2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1" charset="-128"/>
            </a:endParaRP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439738" y="4090988"/>
            <a:ext cx="1809750" cy="48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TW" altLang="en-US" sz="3200" b="1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检索方式</a:t>
            </a:r>
            <a:endParaRPr lang="en-US" altLang="zh-TW" sz="3200" b="1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1" charset="-128"/>
            </a:endParaRPr>
          </a:p>
        </p:txBody>
      </p:sp>
      <p:pic>
        <p:nvPicPr>
          <p:cNvPr id="36868" name="Picture 4" descr="C:\Documents and Settings\LiuK002\Desktop\Elsevier pictures\EV\EV_2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5332413"/>
            <a:ext cx="148113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4"/>
          <p:cNvSpPr>
            <a:spLocks noGrp="1"/>
          </p:cNvSpPr>
          <p:nvPr>
            <p:ph type="title" idx="4294967295"/>
          </p:nvPr>
        </p:nvSpPr>
        <p:spPr>
          <a:xfrm>
            <a:off x="508000" y="5080000"/>
            <a:ext cx="7772400" cy="579438"/>
          </a:xfrm>
        </p:spPr>
        <p:txBody>
          <a:bodyPr/>
          <a:lstStyle/>
          <a:p>
            <a:r>
              <a:rPr lang="en-US" altLang="zh-TW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Quick Search – </a:t>
            </a:r>
            <a:r>
              <a:rPr lang="zh-TW" altLang="en-US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快速检索</a:t>
            </a:r>
            <a:endParaRPr lang="zh-TW" altLang="en-US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pic>
        <p:nvPicPr>
          <p:cNvPr id="38914" name="Picture 4" descr="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57288"/>
            <a:ext cx="9144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1" y="1955102"/>
            <a:ext cx="8270885" cy="382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/>
          <p:cNvGrpSpPr/>
          <p:nvPr/>
        </p:nvGrpSpPr>
        <p:grpSpPr bwMode="auto">
          <a:xfrm>
            <a:off x="7384648" y="2253173"/>
            <a:ext cx="1384825" cy="1059311"/>
            <a:chOff x="4178145" y="2540163"/>
            <a:chExt cx="1384842" cy="1058060"/>
          </a:xfrm>
        </p:grpSpPr>
        <p:grpSp>
          <p:nvGrpSpPr>
            <p:cNvPr id="40994" name="Group 21"/>
            <p:cNvGrpSpPr/>
            <p:nvPr/>
          </p:nvGrpSpPr>
          <p:grpSpPr bwMode="auto">
            <a:xfrm>
              <a:off x="4232576" y="2540163"/>
              <a:ext cx="1330411" cy="773054"/>
              <a:chOff x="4232576" y="2540163"/>
              <a:chExt cx="1330411" cy="773054"/>
            </a:xfrm>
          </p:grpSpPr>
          <p:sp>
            <p:nvSpPr>
              <p:cNvPr id="40996" name="Rectangle 7"/>
              <p:cNvSpPr>
                <a:spLocks noChangeArrowheads="1"/>
              </p:cNvSpPr>
              <p:nvPr/>
            </p:nvSpPr>
            <p:spPr bwMode="auto">
              <a:xfrm>
                <a:off x="4232576" y="2540163"/>
                <a:ext cx="1330411" cy="39188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PMingLiU-ExtB" panose="02020500000000000000" pitchFamily="18" charset="-120"/>
                    <a:ea typeface="PMingLiU-ExtB" panose="02020500000000000000" pitchFamily="18" charset="-120"/>
                  </a:rPr>
                  <a:t>增加检索字段</a:t>
                </a:r>
                <a:endParaRPr lang="zh-CN" altLang="en-US" sz="1400" dirty="0">
                  <a:latin typeface="PMingLiU-ExtB" panose="02020500000000000000" pitchFamily="18" charset="-120"/>
                  <a:ea typeface="PMingLiU-ExtB" panose="02020500000000000000" pitchFamily="18" charset="-120"/>
                </a:endParaRPr>
              </a:p>
            </p:txBody>
          </p:sp>
          <p:sp>
            <p:nvSpPr>
              <p:cNvPr id="40997" name="Line 9"/>
              <p:cNvSpPr>
                <a:spLocks noChangeShapeType="1"/>
              </p:cNvSpPr>
              <p:nvPr/>
            </p:nvSpPr>
            <p:spPr bwMode="auto">
              <a:xfrm flipH="1">
                <a:off x="4571688" y="2932050"/>
                <a:ext cx="507559" cy="38116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95" name="Rectangle 7"/>
            <p:cNvSpPr>
              <a:spLocks noChangeArrowheads="1"/>
            </p:cNvSpPr>
            <p:nvPr/>
          </p:nvSpPr>
          <p:spPr bwMode="auto">
            <a:xfrm>
              <a:off x="4178145" y="3313216"/>
              <a:ext cx="787088" cy="2850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grpSp>
        <p:nvGrpSpPr>
          <p:cNvPr id="7" name="Group 32"/>
          <p:cNvGrpSpPr/>
          <p:nvPr/>
        </p:nvGrpSpPr>
        <p:grpSpPr bwMode="auto">
          <a:xfrm>
            <a:off x="475441" y="1788015"/>
            <a:ext cx="2969346" cy="1048317"/>
            <a:chOff x="425916" y="841033"/>
            <a:chExt cx="4198790" cy="1284118"/>
          </a:xfrm>
        </p:grpSpPr>
        <p:grpSp>
          <p:nvGrpSpPr>
            <p:cNvPr id="40986" name="Group 30"/>
            <p:cNvGrpSpPr/>
            <p:nvPr/>
          </p:nvGrpSpPr>
          <p:grpSpPr bwMode="auto">
            <a:xfrm>
              <a:off x="1287273" y="841033"/>
              <a:ext cx="3337433" cy="1026276"/>
              <a:chOff x="1287273" y="841033"/>
              <a:chExt cx="3337433" cy="1026276"/>
            </a:xfrm>
          </p:grpSpPr>
          <p:sp>
            <p:nvSpPr>
              <p:cNvPr id="40988" name="Rectangle 7"/>
              <p:cNvSpPr>
                <a:spLocks noChangeArrowheads="1"/>
              </p:cNvSpPr>
              <p:nvPr/>
            </p:nvSpPr>
            <p:spPr bwMode="auto">
              <a:xfrm>
                <a:off x="1950436" y="841033"/>
                <a:ext cx="2674270" cy="471519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功能列；快速检索、专家检索、词库检索</a:t>
                </a:r>
                <a:endParaRPr lang="zh-CN" altLang="en-US" sz="1400" dirty="0">
                  <a:latin typeface="Calibri" panose="020F0502020204030204" pitchFamily="34" charset="0"/>
                  <a:ea typeface="PMingLiU-ExtB" panose="02020500000000000000" pitchFamily="18" charset="-120"/>
                </a:endParaRPr>
              </a:p>
            </p:txBody>
          </p:sp>
          <p:sp>
            <p:nvSpPr>
              <p:cNvPr id="40989" name="Line 9"/>
              <p:cNvSpPr>
                <a:spLocks noChangeShapeType="1"/>
              </p:cNvSpPr>
              <p:nvPr/>
            </p:nvSpPr>
            <p:spPr bwMode="auto">
              <a:xfrm flipH="1">
                <a:off x="1287273" y="1312729"/>
                <a:ext cx="810614" cy="5545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87" name="Rectangle 7"/>
            <p:cNvSpPr>
              <a:spLocks noChangeArrowheads="1"/>
            </p:cNvSpPr>
            <p:nvPr/>
          </p:nvSpPr>
          <p:spPr bwMode="auto">
            <a:xfrm>
              <a:off x="425916" y="1867309"/>
              <a:ext cx="1722719" cy="2578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grpSp>
        <p:nvGrpSpPr>
          <p:cNvPr id="24" name="Group 32"/>
          <p:cNvGrpSpPr/>
          <p:nvPr/>
        </p:nvGrpSpPr>
        <p:grpSpPr bwMode="auto">
          <a:xfrm>
            <a:off x="663403" y="3522071"/>
            <a:ext cx="6969566" cy="943384"/>
            <a:chOff x="1883089" y="1630943"/>
            <a:chExt cx="2534410" cy="1152035"/>
          </a:xfrm>
        </p:grpSpPr>
        <p:grpSp>
          <p:nvGrpSpPr>
            <p:cNvPr id="40978" name="Group 30"/>
            <p:cNvGrpSpPr/>
            <p:nvPr/>
          </p:nvGrpSpPr>
          <p:grpSpPr bwMode="auto">
            <a:xfrm>
              <a:off x="1900180" y="2173794"/>
              <a:ext cx="558153" cy="609184"/>
              <a:chOff x="1900180" y="2173794"/>
              <a:chExt cx="558153" cy="609184"/>
            </a:xfrm>
          </p:grpSpPr>
          <p:sp>
            <p:nvSpPr>
              <p:cNvPr id="40980" name="Rectangle 7"/>
              <p:cNvSpPr>
                <a:spLocks noChangeArrowheads="1"/>
              </p:cNvSpPr>
              <p:nvPr/>
            </p:nvSpPr>
            <p:spPr bwMode="auto">
              <a:xfrm>
                <a:off x="1900180" y="2471427"/>
                <a:ext cx="558153" cy="311551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选择数据库</a:t>
                </a:r>
                <a:endParaRPr lang="zh-CN" altLang="en-US" sz="1400" dirty="0">
                  <a:latin typeface="Calibri" panose="020F0502020204030204" pitchFamily="34" charset="0"/>
                  <a:ea typeface="PMingLiU-ExtB" panose="02020500000000000000" pitchFamily="18" charset="-120"/>
                </a:endParaRPr>
              </a:p>
            </p:txBody>
          </p:sp>
          <p:sp>
            <p:nvSpPr>
              <p:cNvPr id="40981" name="Line 9"/>
              <p:cNvSpPr>
                <a:spLocks noChangeShapeType="1"/>
              </p:cNvSpPr>
              <p:nvPr/>
            </p:nvSpPr>
            <p:spPr bwMode="auto">
              <a:xfrm flipV="1">
                <a:off x="1956539" y="2173794"/>
                <a:ext cx="241444" cy="2976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9" name="Rectangle 7"/>
            <p:cNvSpPr>
              <a:spLocks noChangeArrowheads="1"/>
            </p:cNvSpPr>
            <p:nvPr/>
          </p:nvSpPr>
          <p:spPr bwMode="auto">
            <a:xfrm>
              <a:off x="1883089" y="1630943"/>
              <a:ext cx="2534410" cy="54285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grpSp>
        <p:nvGrpSpPr>
          <p:cNvPr id="31" name="Group 35"/>
          <p:cNvGrpSpPr/>
          <p:nvPr/>
        </p:nvGrpSpPr>
        <p:grpSpPr bwMode="auto">
          <a:xfrm>
            <a:off x="598423" y="2071869"/>
            <a:ext cx="6323237" cy="1366629"/>
            <a:chOff x="-3532102" y="2871592"/>
            <a:chExt cx="11337217" cy="1596520"/>
          </a:xfrm>
        </p:grpSpPr>
        <p:grpSp>
          <p:nvGrpSpPr>
            <p:cNvPr id="40974" name="Group 21"/>
            <p:cNvGrpSpPr/>
            <p:nvPr/>
          </p:nvGrpSpPr>
          <p:grpSpPr bwMode="auto">
            <a:xfrm>
              <a:off x="1911330" y="2871592"/>
              <a:ext cx="1950759" cy="1282638"/>
              <a:chOff x="1911330" y="2871592"/>
              <a:chExt cx="1950759" cy="1282638"/>
            </a:xfrm>
          </p:grpSpPr>
          <p:sp>
            <p:nvSpPr>
              <p:cNvPr id="40976" name="Rectangle 7"/>
              <p:cNvSpPr>
                <a:spLocks noChangeArrowheads="1"/>
              </p:cNvSpPr>
              <p:nvPr/>
            </p:nvSpPr>
            <p:spPr bwMode="auto">
              <a:xfrm>
                <a:off x="1911330" y="2871592"/>
                <a:ext cx="1950759" cy="66199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PMingLiU-ExtB" panose="02020500000000000000" pitchFamily="18" charset="-120"/>
                    <a:ea typeface="PMingLiU-ExtB" panose="02020500000000000000" pitchFamily="18" charset="-120"/>
                  </a:rPr>
                  <a:t>限制条</a:t>
                </a:r>
                <a:r>
                  <a:rPr lang="zh-CN" altLang="en-US" sz="1400" dirty="0" smtClean="0">
                    <a:latin typeface="PMingLiU-ExtB" panose="02020500000000000000" pitchFamily="18" charset="-120"/>
                    <a:ea typeface="PMingLiU-ExtB" panose="02020500000000000000" pitchFamily="18" charset="-120"/>
                  </a:rPr>
                  <a:t>件</a:t>
                </a:r>
                <a:r>
                  <a:rPr lang="zh-CN" altLang="en-US" sz="1400" dirty="0">
                    <a:latin typeface="PMingLiU-ExtB" panose="02020500000000000000" pitchFamily="18" charset="-120"/>
                    <a:ea typeface="PMingLiU-ExtB" panose="02020500000000000000" pitchFamily="18" charset="-120"/>
                  </a:rPr>
                  <a:t>、</a:t>
                </a:r>
                <a:r>
                  <a:rPr lang="zh-CN" altLang="en-US" sz="1400" dirty="0" smtClean="0">
                    <a:latin typeface="PMingLiU-ExtB" panose="02020500000000000000" pitchFamily="18" charset="-120"/>
                    <a:ea typeface="PMingLiU-ExtB" panose="02020500000000000000" pitchFamily="18" charset="-120"/>
                  </a:rPr>
                  <a:t>排</a:t>
                </a:r>
                <a:r>
                  <a:rPr lang="zh-CN" altLang="en-US" sz="1400" dirty="0">
                    <a:latin typeface="PMingLiU-ExtB" panose="02020500000000000000" pitchFamily="18" charset="-120"/>
                    <a:ea typeface="PMingLiU-ExtB" panose="02020500000000000000" pitchFamily="18" charset="-120"/>
                  </a:rPr>
                  <a:t>序选项</a:t>
                </a:r>
                <a:endParaRPr lang="zh-CN" altLang="en-US" sz="1400" dirty="0">
                  <a:latin typeface="PMingLiU-ExtB" panose="02020500000000000000" pitchFamily="18" charset="-120"/>
                  <a:ea typeface="PMingLiU-ExtB" panose="02020500000000000000" pitchFamily="18" charset="-120"/>
                </a:endParaRPr>
              </a:p>
            </p:txBody>
          </p:sp>
          <p:sp>
            <p:nvSpPr>
              <p:cNvPr id="40977" name="Line 9"/>
              <p:cNvSpPr>
                <a:spLocks noChangeShapeType="1"/>
              </p:cNvSpPr>
              <p:nvPr/>
            </p:nvSpPr>
            <p:spPr bwMode="auto">
              <a:xfrm>
                <a:off x="2411631" y="3518748"/>
                <a:ext cx="0" cy="6354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5" name="Rectangle 7"/>
            <p:cNvSpPr>
              <a:spLocks noChangeArrowheads="1"/>
            </p:cNvSpPr>
            <p:nvPr/>
          </p:nvSpPr>
          <p:spPr bwMode="auto">
            <a:xfrm>
              <a:off x="-3532102" y="4154230"/>
              <a:ext cx="11337217" cy="3138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页面介绍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3" y="1566320"/>
            <a:ext cx="8548989" cy="40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232455" y="618780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结果页面 </a:t>
            </a:r>
            <a:r>
              <a:rPr lang="en-US" altLang="zh-CN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- 1</a:t>
            </a:r>
            <a:endParaRPr lang="en-US" altLang="zh-CN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grpSp>
        <p:nvGrpSpPr>
          <p:cNvPr id="7" name="Group 32"/>
          <p:cNvGrpSpPr/>
          <p:nvPr/>
        </p:nvGrpSpPr>
        <p:grpSpPr bwMode="auto">
          <a:xfrm>
            <a:off x="327966" y="1010097"/>
            <a:ext cx="6644980" cy="1904654"/>
            <a:chOff x="-1408516" y="595752"/>
            <a:chExt cx="8180796" cy="1903867"/>
          </a:xfrm>
        </p:grpSpPr>
        <p:grpSp>
          <p:nvGrpSpPr>
            <p:cNvPr id="45075" name="Group 30"/>
            <p:cNvGrpSpPr/>
            <p:nvPr/>
          </p:nvGrpSpPr>
          <p:grpSpPr bwMode="auto">
            <a:xfrm>
              <a:off x="-18045" y="595752"/>
              <a:ext cx="6790325" cy="1555662"/>
              <a:chOff x="-18045" y="595752"/>
              <a:chExt cx="6790325" cy="1555662"/>
            </a:xfrm>
          </p:grpSpPr>
          <p:sp>
            <p:nvSpPr>
              <p:cNvPr id="45077" name="Rectangle 7"/>
              <p:cNvSpPr>
                <a:spLocks noChangeArrowheads="1"/>
              </p:cNvSpPr>
              <p:nvPr/>
            </p:nvSpPr>
            <p:spPr bwMode="auto">
              <a:xfrm>
                <a:off x="2809704" y="595752"/>
                <a:ext cx="3962576" cy="819398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buFont typeface="Times" pitchFamily="18" charset="0"/>
                  <a:buNone/>
                </a:pPr>
                <a:r>
                  <a:rPr lang="zh-TW" altLang="en-US" sz="1600" dirty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检索结果：</a:t>
                </a:r>
                <a:endParaRPr lang="zh-TW" altLang="en-US" sz="1600" dirty="0">
                  <a:latin typeface="Calibri" panose="020F0502020204030204" pitchFamily="34" charset="0"/>
                  <a:ea typeface="PMingLiU-ExtB" panose="02020500000000000000" pitchFamily="18" charset="-120"/>
                </a:endParaRPr>
              </a:p>
              <a:p>
                <a:pPr>
                  <a:buFont typeface="Times" pitchFamily="18" charset="0"/>
                  <a:buNone/>
                </a:pPr>
                <a:r>
                  <a:rPr lang="zh-CN" altLang="en-US" sz="1600" dirty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快速检索</a:t>
                </a:r>
                <a:r>
                  <a:rPr lang="en-US" altLang="zh-CN" sz="1600" dirty="0" smtClean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/</a:t>
                </a:r>
                <a:r>
                  <a:rPr lang="zh-CN" altLang="en-US" sz="1600" dirty="0" smtClean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篇</a:t>
                </a:r>
                <a:r>
                  <a:rPr lang="zh-CN" altLang="en-US" sz="1600" dirty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摘要数据</a:t>
                </a:r>
                <a:r>
                  <a:rPr lang="en-US" altLang="zh-CN" sz="1600" dirty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/</a:t>
                </a:r>
                <a:endParaRPr lang="en-US" altLang="zh-CN" sz="1600" dirty="0">
                  <a:latin typeface="Calibri" panose="020F0502020204030204" pitchFamily="34" charset="0"/>
                  <a:ea typeface="PMingLiU-ExtB" panose="02020500000000000000" pitchFamily="18" charset="-120"/>
                </a:endParaRPr>
              </a:p>
              <a:p>
                <a:pPr>
                  <a:buFont typeface="Times" pitchFamily="18" charset="0"/>
                  <a:buNone/>
                </a:pPr>
                <a:r>
                  <a:rPr lang="zh-TW" altLang="en-US" sz="1600" dirty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数据库： </a:t>
                </a:r>
                <a:r>
                  <a:rPr lang="en-US" altLang="zh-TW" sz="1600" dirty="0" err="1">
                    <a:latin typeface="Calibri" panose="020F0502020204030204" pitchFamily="34" charset="0"/>
                    <a:ea typeface="PMingLiU-ExtB" panose="02020500000000000000" pitchFamily="18" charset="-120"/>
                  </a:rPr>
                  <a:t>Compendex</a:t>
                </a:r>
                <a:r>
                  <a:rPr lang="en-US" altLang="zh-TW" sz="1600" dirty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 &amp; INSPECT</a:t>
                </a:r>
                <a:endParaRPr lang="en-GB" altLang="zh-CN" sz="1600" dirty="0">
                  <a:latin typeface="Calibri" panose="020F0502020204030204" pitchFamily="34" charset="0"/>
                  <a:ea typeface="PMingLiU-ExtB" panose="02020500000000000000" pitchFamily="18" charset="-120"/>
                </a:endParaRPr>
              </a:p>
            </p:txBody>
          </p:sp>
          <p:sp>
            <p:nvSpPr>
              <p:cNvPr id="45078" name="Line 9"/>
              <p:cNvSpPr>
                <a:spLocks noChangeShapeType="1"/>
              </p:cNvSpPr>
              <p:nvPr/>
            </p:nvSpPr>
            <p:spPr bwMode="auto">
              <a:xfrm flipH="1">
                <a:off x="-18045" y="1415150"/>
                <a:ext cx="2788455" cy="7362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076" name="Rectangle 7"/>
            <p:cNvSpPr>
              <a:spLocks noChangeArrowheads="1"/>
            </p:cNvSpPr>
            <p:nvPr/>
          </p:nvSpPr>
          <p:spPr bwMode="auto">
            <a:xfrm>
              <a:off x="-1408516" y="2202731"/>
              <a:ext cx="2944954" cy="2968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8902" y="3703899"/>
            <a:ext cx="1725321" cy="1954409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anose="020B0600070205080204" pitchFamily="1" charset="-128"/>
            </a:endParaRPr>
          </a:p>
        </p:txBody>
      </p:sp>
      <p:grpSp>
        <p:nvGrpSpPr>
          <p:cNvPr id="16" name="Group 17"/>
          <p:cNvGrpSpPr/>
          <p:nvPr/>
        </p:nvGrpSpPr>
        <p:grpSpPr bwMode="auto">
          <a:xfrm>
            <a:off x="1191561" y="5658306"/>
            <a:ext cx="2923287" cy="764628"/>
            <a:chOff x="1017831" y="5505985"/>
            <a:chExt cx="2924776" cy="764191"/>
          </a:xfrm>
        </p:grpSpPr>
        <p:sp>
          <p:nvSpPr>
            <p:cNvPr id="45071" name="Rectangle 7"/>
            <p:cNvSpPr>
              <a:spLocks noChangeArrowheads="1"/>
            </p:cNvSpPr>
            <p:nvPr/>
          </p:nvSpPr>
          <p:spPr bwMode="auto">
            <a:xfrm>
              <a:off x="2076345" y="5747658"/>
              <a:ext cx="1866262" cy="5225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输入关键词开启新的检索</a:t>
              </a:r>
              <a:endParaRPr lang="zh-CN" altLang="en-US" sz="16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</p:txBody>
        </p:sp>
        <p:sp>
          <p:nvSpPr>
            <p:cNvPr id="45072" name="Line 9"/>
            <p:cNvSpPr>
              <a:spLocks noChangeShapeType="1"/>
            </p:cNvSpPr>
            <p:nvPr/>
          </p:nvSpPr>
          <p:spPr bwMode="auto">
            <a:xfrm flipH="1" flipV="1">
              <a:off x="1017831" y="5505985"/>
              <a:ext cx="1058513" cy="372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069" name="Rectangle 7"/>
          <p:cNvSpPr>
            <a:spLocks noChangeArrowheads="1"/>
          </p:cNvSpPr>
          <p:nvPr/>
        </p:nvSpPr>
        <p:spPr bwMode="auto">
          <a:xfrm>
            <a:off x="2940879" y="3460830"/>
            <a:ext cx="1639072" cy="1921398"/>
          </a:xfrm>
          <a:prstGeom prst="rect">
            <a:avLst/>
          </a:prstGeom>
          <a:solidFill>
            <a:schemeClr val="bg1"/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GB" altLang="zh-CN" sz="1600" dirty="0">
              <a:ea typeface="MS PGothic" panose="020B0600070205080204" pitchFamily="1" charset="-128"/>
            </a:endParaRPr>
          </a:p>
          <a:p>
            <a:pPr>
              <a:buFont typeface="Times" pitchFamily="18" charset="0"/>
              <a:buNone/>
            </a:pPr>
            <a:r>
              <a:rPr lang="en-GB" altLang="zh-CN" sz="1600" dirty="0">
                <a:latin typeface="Calibri" panose="020F0502020204030204" pitchFamily="34" charset="0"/>
                <a:ea typeface="PMingLiU-ExtB" panose="02020500000000000000" pitchFamily="18" charset="-120"/>
              </a:rPr>
              <a:t>-</a:t>
            </a:r>
            <a:r>
              <a:rPr lang="zh-CN" altLang="en-GB" sz="1600" dirty="0">
                <a:latin typeface="Calibri" panose="020F0502020204030204" pitchFamily="34" charset="0"/>
                <a:ea typeface="PMingLiU-ExtB" panose="02020500000000000000" pitchFamily="18" charset="-120"/>
              </a:rPr>
              <a:t>图表显示</a:t>
            </a:r>
            <a:endParaRPr lang="zh-CN" altLang="en-GB" sz="1600" dirty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>
              <a:buFont typeface="Times" pitchFamily="18" charset="0"/>
              <a:buNone/>
            </a:pPr>
            <a:r>
              <a:rPr lang="en-GB" altLang="zh-CN" sz="1600" dirty="0">
                <a:latin typeface="Calibri" panose="020F0502020204030204" pitchFamily="34" charset="0"/>
                <a:ea typeface="PMingLiU-ExtB" panose="02020500000000000000" pitchFamily="18" charset="-120"/>
              </a:rPr>
              <a:t>-</a:t>
            </a:r>
            <a:r>
              <a:rPr lang="zh-CN" altLang="en-GB" sz="1600" dirty="0">
                <a:latin typeface="Calibri" panose="020F0502020204030204" pitchFamily="34" charset="0"/>
                <a:ea typeface="PMingLiU-ExtB" panose="02020500000000000000" pitchFamily="18" charset="-120"/>
              </a:rPr>
              <a:t>输出数据</a:t>
            </a:r>
            <a:endParaRPr lang="zh-CN" altLang="en-GB" sz="1600" dirty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>
              <a:buFontTx/>
              <a:buChar char="-"/>
            </a:pPr>
            <a:r>
              <a:rPr lang="zh-CN" altLang="en-US" sz="1600" dirty="0">
                <a:latin typeface="Calibri" panose="020F0502020204030204" pitchFamily="34" charset="0"/>
                <a:ea typeface="PMingLiU-ExtB" panose="02020500000000000000" pitchFamily="18" charset="-120"/>
              </a:rPr>
              <a:t>打开</a:t>
            </a:r>
            <a:r>
              <a:rPr lang="en-US" altLang="zh-CN" sz="1600" dirty="0">
                <a:latin typeface="Calibri" panose="020F0502020204030204" pitchFamily="34" charset="0"/>
                <a:ea typeface="PMingLiU-ExtB" panose="02020500000000000000" pitchFamily="18" charset="-120"/>
              </a:rPr>
              <a:t>/</a:t>
            </a:r>
            <a:r>
              <a:rPr lang="zh-CN" altLang="en-US" sz="1600" dirty="0">
                <a:latin typeface="Calibri" panose="020F0502020204030204" pitchFamily="34" charset="0"/>
                <a:ea typeface="PMingLiU-ExtB" panose="02020500000000000000" pitchFamily="18" charset="-120"/>
              </a:rPr>
              <a:t>关闭限缩字段详细信息</a:t>
            </a:r>
            <a:br>
              <a:rPr lang="zh-CN" altLang="en-US" sz="1600" dirty="0">
                <a:latin typeface="Calibri" panose="020F0502020204030204" pitchFamily="34" charset="0"/>
                <a:ea typeface="PMingLiU-ExtB" panose="02020500000000000000" pitchFamily="18" charset="-120"/>
              </a:rPr>
            </a:br>
            <a:r>
              <a:rPr lang="en-US" altLang="zh-CN" sz="1600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-</a:t>
            </a:r>
            <a:r>
              <a:rPr lang="zh-CN" altLang="en-US" sz="1600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可</a:t>
            </a:r>
            <a:r>
              <a:rPr lang="zh-CN" altLang="en-US" sz="1600" dirty="0">
                <a:latin typeface="Calibri" panose="020F0502020204030204" pitchFamily="34" charset="0"/>
                <a:ea typeface="PMingLiU-ExtB" panose="02020500000000000000" pitchFamily="18" charset="-120"/>
              </a:rPr>
              <a:t>用拖曳的方式改变限缩字段顺序</a:t>
            </a:r>
            <a:endParaRPr lang="zh-CN" altLang="en-US" sz="1600" dirty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zh-CN" altLang="en-US" sz="1600" dirty="0">
              <a:ea typeface="MS PGothic" panose="020B0600070205080204" pitchFamily="1" charset="-128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1592327" y="3917753"/>
            <a:ext cx="1348552" cy="7633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3" name="Group 17"/>
          <p:cNvGrpSpPr/>
          <p:nvPr/>
        </p:nvGrpSpPr>
        <p:grpSpPr bwMode="auto">
          <a:xfrm>
            <a:off x="1635329" y="3030496"/>
            <a:ext cx="2937872" cy="362568"/>
            <a:chOff x="903541" y="6202665"/>
            <a:chExt cx="2939368" cy="362361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355479" y="6202665"/>
              <a:ext cx="1487430" cy="362361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PMingLiU-ExtB" panose="02020500000000000000" pitchFamily="18" charset="-120"/>
                </a:rPr>
                <a:t>数</a:t>
              </a:r>
              <a:r>
                <a:rPr lang="zh-CN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PMingLiU-ExtB" panose="02020500000000000000" pitchFamily="18" charset="-120"/>
                </a:rPr>
                <a:t>据检索功能</a:t>
              </a:r>
              <a:endPara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anose="02020500000000000000" pitchFamily="18" charset="-12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903541" y="6383846"/>
              <a:ext cx="14519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28903" y="3063274"/>
            <a:ext cx="1715288" cy="297011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anose="020B0600070205080204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5" y="1550973"/>
            <a:ext cx="8821651" cy="418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標題 2"/>
          <p:cNvSpPr>
            <a:spLocks noGrp="1"/>
          </p:cNvSpPr>
          <p:nvPr>
            <p:ph type="title"/>
          </p:nvPr>
        </p:nvSpPr>
        <p:spPr>
          <a:xfrm>
            <a:off x="77339" y="411393"/>
            <a:ext cx="8834437" cy="579438"/>
          </a:xfrm>
        </p:spPr>
        <p:txBody>
          <a:bodyPr/>
          <a:lstStyle/>
          <a:p>
            <a:r>
              <a:rPr lang="zh-CN" altLang="en-US" sz="3200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结果页面 </a:t>
            </a:r>
            <a:r>
              <a:rPr lang="en-US" altLang="zh-CN" sz="3200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- 2</a:t>
            </a:r>
            <a:endParaRPr lang="en-US" altLang="zh-CN" sz="3200" dirty="0" smtClean="0"/>
          </a:p>
        </p:txBody>
      </p:sp>
      <p:grpSp>
        <p:nvGrpSpPr>
          <p:cNvPr id="6" name="Group 10"/>
          <p:cNvGrpSpPr/>
          <p:nvPr/>
        </p:nvGrpSpPr>
        <p:grpSpPr bwMode="auto">
          <a:xfrm>
            <a:off x="147997" y="1206550"/>
            <a:ext cx="6108700" cy="2071413"/>
            <a:chOff x="731304" y="410617"/>
            <a:chExt cx="5172358" cy="2072647"/>
          </a:xfrm>
        </p:grpSpPr>
        <p:sp>
          <p:nvSpPr>
            <p:cNvPr id="47116" name="Rectangle 7"/>
            <p:cNvSpPr>
              <a:spLocks noChangeArrowheads="1"/>
            </p:cNvSpPr>
            <p:nvPr/>
          </p:nvSpPr>
          <p:spPr bwMode="auto">
            <a:xfrm>
              <a:off x="731304" y="410617"/>
              <a:ext cx="5172358" cy="592776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en-US" altLang="zh-TW" sz="1400">
                  <a:latin typeface="Calibri" panose="020F0502020204030204" pitchFamily="34" charset="0"/>
                  <a:ea typeface="PMingLiU-ExtB" panose="02020500000000000000" pitchFamily="18" charset="-120"/>
                </a:rPr>
                <a:t>Selected Records</a:t>
              </a:r>
              <a:r>
                <a:rPr lang="zh-TW" altLang="en-US" sz="1400">
                  <a:latin typeface="PMingLiU-ExtB" panose="02020500000000000000" pitchFamily="18" charset="-120"/>
                  <a:ea typeface="PMingLiU-ExtB" panose="02020500000000000000" pitchFamily="18" charset="-120"/>
                </a:rPr>
                <a:t>：</a:t>
              </a:r>
              <a:r>
                <a:rPr lang="zh-TW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暂存文章</a:t>
              </a:r>
              <a:endParaRPr lang="zh-TW" altLang="en-US" sz="140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>
                <a:buFont typeface="Times" pitchFamily="18" charset="0"/>
                <a:buNone/>
              </a:pPr>
              <a:r>
                <a:rPr lang="zh-CN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管理检索结果：寄</a:t>
              </a:r>
              <a:r>
                <a:rPr lang="en-US" altLang="zh-CN" sz="1400">
                  <a:latin typeface="Calibri" panose="020F0502020204030204" pitchFamily="34" charset="0"/>
                  <a:ea typeface="PMingLiU-ExtB" panose="02020500000000000000" pitchFamily="18" charset="-120"/>
                </a:rPr>
                <a:t>E-mail/</a:t>
              </a:r>
              <a:r>
                <a:rPr lang="zh-CN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打印</a:t>
              </a:r>
              <a:r>
                <a:rPr lang="en-US" altLang="zh-CN" sz="1400">
                  <a:latin typeface="Calibri" panose="020F0502020204030204" pitchFamily="34" charset="0"/>
                  <a:ea typeface="PMingLiU-ExtB" panose="02020500000000000000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下载书目信息</a:t>
              </a:r>
              <a:r>
                <a:rPr lang="en-US" altLang="zh-CN" sz="1400">
                  <a:latin typeface="Calibri" panose="020F0502020204030204" pitchFamily="34" charset="0"/>
                  <a:ea typeface="PMingLiU-ExtB" panose="02020500000000000000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存到我的数据夹</a:t>
              </a:r>
              <a:r>
                <a:rPr lang="en-US" altLang="zh-CN" sz="1400">
                  <a:latin typeface="Calibri" panose="020F0502020204030204" pitchFamily="34" charset="0"/>
                  <a:ea typeface="PMingLiU-ExtB" panose="02020500000000000000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移除重复文章</a:t>
              </a:r>
              <a:endParaRPr lang="en-US" altLang="zh-TW" sz="1400">
                <a:latin typeface="Calibri" panose="020F0502020204030204" pitchFamily="34" charset="0"/>
                <a:ea typeface="PMingLiU-ExtB" panose="02020500000000000000" pitchFamily="18" charset="-120"/>
              </a:endParaRPr>
            </a:p>
          </p:txBody>
        </p:sp>
        <p:sp>
          <p:nvSpPr>
            <p:cNvPr id="47117" name="Line 9"/>
            <p:cNvSpPr>
              <a:spLocks noChangeShapeType="1"/>
            </p:cNvSpPr>
            <p:nvPr/>
          </p:nvSpPr>
          <p:spPr bwMode="auto">
            <a:xfrm flipH="1">
              <a:off x="2634167" y="1003393"/>
              <a:ext cx="176690" cy="1285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8" name="Rectangle 7"/>
            <p:cNvSpPr>
              <a:spLocks noChangeArrowheads="1"/>
            </p:cNvSpPr>
            <p:nvPr/>
          </p:nvSpPr>
          <p:spPr bwMode="auto">
            <a:xfrm>
              <a:off x="2469881" y="2272457"/>
              <a:ext cx="517667" cy="2108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5492528" y="1851922"/>
            <a:ext cx="3547316" cy="2264003"/>
            <a:chOff x="5597166" y="1513271"/>
            <a:chExt cx="3548517" cy="2263452"/>
          </a:xfrm>
        </p:grpSpPr>
        <p:sp>
          <p:nvSpPr>
            <p:cNvPr id="47113" name="Rectangle 7"/>
            <p:cNvSpPr>
              <a:spLocks noChangeArrowheads="1"/>
            </p:cNvSpPr>
            <p:nvPr/>
          </p:nvSpPr>
          <p:spPr bwMode="auto">
            <a:xfrm>
              <a:off x="7542646" y="2583251"/>
              <a:ext cx="823356" cy="119347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47114" name="Rectangle 7"/>
            <p:cNvSpPr>
              <a:spLocks noChangeArrowheads="1"/>
            </p:cNvSpPr>
            <p:nvPr/>
          </p:nvSpPr>
          <p:spPr bwMode="auto">
            <a:xfrm>
              <a:off x="5597166" y="1513271"/>
              <a:ext cx="3548517" cy="615816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zh-CN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可依照相关程度、日</a:t>
              </a:r>
              <a:r>
                <a:rPr lang="zh-CN" altLang="en-US" sz="1400" dirty="0" smtClean="0">
                  <a:latin typeface="Calibri" panose="020F0502020204030204" pitchFamily="34" charset="0"/>
                  <a:ea typeface="PMingLiU-ExtB" panose="02020500000000000000" pitchFamily="18" charset="-120"/>
                </a:rPr>
                <a:t>期 ，作者，期刊，出版社</a:t>
              </a:r>
              <a:r>
                <a:rPr lang="en-US" altLang="zh-CN" sz="1400" dirty="0" smtClean="0">
                  <a:latin typeface="Calibri" panose="020F0502020204030204" pitchFamily="34" charset="0"/>
                  <a:ea typeface="PMingLiU-ExtB" panose="02020500000000000000" pitchFamily="18" charset="-120"/>
                </a:rPr>
                <a:t>(</a:t>
              </a:r>
              <a:r>
                <a:rPr lang="zh-CN" altLang="en-US" sz="1400" dirty="0" smtClean="0">
                  <a:latin typeface="Calibri" panose="020F0502020204030204" pitchFamily="34" charset="0"/>
                  <a:ea typeface="PMingLiU-ExtB" panose="02020500000000000000" pitchFamily="18" charset="-120"/>
                </a:rPr>
                <a:t>默认为</a:t>
              </a:r>
              <a:r>
                <a:rPr lang="zh-CN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相关度</a:t>
              </a:r>
              <a:r>
                <a:rPr lang="en-US" altLang="zh-CN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)</a:t>
              </a:r>
              <a:r>
                <a:rPr lang="zh-CN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；在相同条件之下，再依降序或升幂规则排序</a:t>
              </a:r>
              <a:endParaRPr lang="zh-TW" altLang="en-US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</p:txBody>
        </p:sp>
        <p:sp>
          <p:nvSpPr>
            <p:cNvPr id="47115" name="Line 9"/>
            <p:cNvSpPr>
              <a:spLocks noChangeShapeType="1"/>
            </p:cNvSpPr>
            <p:nvPr/>
          </p:nvSpPr>
          <p:spPr bwMode="auto">
            <a:xfrm>
              <a:off x="7856683" y="2147369"/>
              <a:ext cx="97641" cy="4358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10"/>
          <p:cNvGrpSpPr/>
          <p:nvPr/>
        </p:nvGrpSpPr>
        <p:grpSpPr bwMode="auto">
          <a:xfrm>
            <a:off x="2036106" y="3067281"/>
            <a:ext cx="5888719" cy="2650331"/>
            <a:chOff x="2134630" y="1381899"/>
            <a:chExt cx="4984843" cy="2650567"/>
          </a:xfrm>
        </p:grpSpPr>
        <p:sp>
          <p:nvSpPr>
            <p:cNvPr id="47110" name="Rectangle 7"/>
            <p:cNvSpPr>
              <a:spLocks noChangeArrowheads="1"/>
            </p:cNvSpPr>
            <p:nvPr/>
          </p:nvSpPr>
          <p:spPr bwMode="auto">
            <a:xfrm>
              <a:off x="3753335" y="3278944"/>
              <a:ext cx="3366138" cy="592412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zh-CN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可同时勾选多篇文献，进行管理</a:t>
              </a:r>
              <a:r>
                <a:rPr lang="en-US" altLang="zh-CN" sz="1400">
                  <a:latin typeface="Calibri" panose="020F0502020204030204" pitchFamily="34" charset="0"/>
                  <a:ea typeface="PMingLiU-ExtB" panose="02020500000000000000" pitchFamily="18" charset="-120"/>
                </a:rPr>
                <a:t>(E-mail/</a:t>
              </a:r>
              <a:r>
                <a:rPr lang="zh-CN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打印</a:t>
              </a:r>
              <a:r>
                <a:rPr lang="en-US" altLang="zh-CN" sz="1400">
                  <a:latin typeface="Calibri" panose="020F0502020204030204" pitchFamily="34" charset="0"/>
                  <a:ea typeface="PMingLiU-ExtB" panose="02020500000000000000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下载书目信息</a:t>
              </a:r>
              <a:r>
                <a:rPr lang="en-US" altLang="zh-CN" sz="1400">
                  <a:latin typeface="Calibri" panose="020F0502020204030204" pitchFamily="34" charset="0"/>
                  <a:ea typeface="PMingLiU-ExtB" panose="02020500000000000000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存到我的数据夹</a:t>
              </a:r>
              <a:r>
                <a:rPr lang="en-US" altLang="zh-CN" sz="1400">
                  <a:latin typeface="Calibri" panose="020F0502020204030204" pitchFamily="34" charset="0"/>
                  <a:ea typeface="PMingLiU-ExtB" panose="02020500000000000000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暂存</a:t>
              </a:r>
              <a:r>
                <a:rPr lang="en-US" altLang="zh-CN" sz="1400">
                  <a:latin typeface="Calibri" panose="020F0502020204030204" pitchFamily="34" charset="0"/>
                  <a:ea typeface="PMingLiU-ExtB" panose="02020500000000000000" pitchFamily="18" charset="-120"/>
                </a:rPr>
                <a:t>)</a:t>
              </a:r>
              <a:endParaRPr lang="en-US" altLang="zh-CN" sz="1400">
                <a:latin typeface="Calibri" panose="020F0502020204030204" pitchFamily="34" charset="0"/>
                <a:ea typeface="PMingLiU-ExtB" panose="02020500000000000000" pitchFamily="18" charset="-120"/>
              </a:endParaRPr>
            </a:p>
          </p:txBody>
        </p:sp>
        <p:sp>
          <p:nvSpPr>
            <p:cNvPr id="47111" name="Line 9"/>
            <p:cNvSpPr>
              <a:spLocks noChangeShapeType="1"/>
            </p:cNvSpPr>
            <p:nvPr/>
          </p:nvSpPr>
          <p:spPr bwMode="auto">
            <a:xfrm flipH="1" flipV="1">
              <a:off x="2387081" y="2964045"/>
              <a:ext cx="1336093" cy="5173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2134630" y="1381899"/>
              <a:ext cx="150798" cy="26505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" y="1794076"/>
            <a:ext cx="8881615" cy="377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2"/>
          <p:cNvGrpSpPr/>
          <p:nvPr/>
        </p:nvGrpSpPr>
        <p:grpSpPr bwMode="auto">
          <a:xfrm>
            <a:off x="127322" y="2662172"/>
            <a:ext cx="6667017" cy="1843075"/>
            <a:chOff x="-1056550" y="2482350"/>
            <a:chExt cx="8210610" cy="1842254"/>
          </a:xfrm>
        </p:grpSpPr>
        <p:grpSp>
          <p:nvGrpSpPr>
            <p:cNvPr id="105476" name="Group 30"/>
            <p:cNvGrpSpPr/>
            <p:nvPr/>
          </p:nvGrpSpPr>
          <p:grpSpPr bwMode="auto">
            <a:xfrm>
              <a:off x="-333041" y="2817863"/>
              <a:ext cx="2960892" cy="1506741"/>
              <a:chOff x="-333041" y="2817863"/>
              <a:chExt cx="2960892" cy="1506741"/>
            </a:xfrm>
          </p:grpSpPr>
          <p:sp>
            <p:nvSpPr>
              <p:cNvPr id="105478" name="Rectangle 7"/>
              <p:cNvSpPr>
                <a:spLocks noChangeArrowheads="1"/>
              </p:cNvSpPr>
              <p:nvPr/>
            </p:nvSpPr>
            <p:spPr bwMode="auto">
              <a:xfrm>
                <a:off x="-333041" y="3243949"/>
                <a:ext cx="2960892" cy="1080655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en-US" altLang="zh-CN" sz="1400" dirty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Browse Index</a:t>
                </a:r>
                <a:r>
                  <a:rPr lang="zh-CN" altLang="en-US" sz="1400" dirty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：可利用索引功能浏览／查询作者、作者服务机构、</a:t>
                </a:r>
                <a:r>
                  <a:rPr lang="en-US" altLang="zh-CN" sz="1400" dirty="0" err="1">
                    <a:latin typeface="Calibri" panose="020F0502020204030204" pitchFamily="34" charset="0"/>
                    <a:ea typeface="PMingLiU-ExtB" panose="02020500000000000000" pitchFamily="18" charset="-120"/>
                  </a:rPr>
                  <a:t>Ei</a:t>
                </a:r>
                <a:r>
                  <a:rPr lang="zh-CN" altLang="en-US" sz="1400" dirty="0">
                    <a:latin typeface="Calibri" panose="020F0502020204030204" pitchFamily="34" charset="0"/>
                    <a:ea typeface="PMingLiU-ExtB" panose="02020500000000000000" pitchFamily="18" charset="-120"/>
                  </a:rPr>
                  <a:t>控制词汇、期刊名称和出版社</a:t>
                </a:r>
                <a:endParaRPr lang="zh-TW" altLang="en-GB" sz="1400" dirty="0">
                  <a:latin typeface="Calibri" panose="020F0502020204030204" pitchFamily="34" charset="0"/>
                  <a:ea typeface="PMingLiU-ExtB" panose="02020500000000000000" pitchFamily="18" charset="-120"/>
                </a:endParaRPr>
              </a:p>
            </p:txBody>
          </p:sp>
          <p:sp>
            <p:nvSpPr>
              <p:cNvPr id="105479" name="Line 9"/>
              <p:cNvSpPr>
                <a:spLocks noChangeShapeType="1"/>
              </p:cNvSpPr>
              <p:nvPr/>
            </p:nvSpPr>
            <p:spPr bwMode="auto">
              <a:xfrm flipV="1">
                <a:off x="1962616" y="2817863"/>
                <a:ext cx="530214" cy="4023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5477" name="Rectangle 7"/>
            <p:cNvSpPr>
              <a:spLocks noChangeArrowheads="1"/>
            </p:cNvSpPr>
            <p:nvPr/>
          </p:nvSpPr>
          <p:spPr bwMode="auto">
            <a:xfrm>
              <a:off x="-1056550" y="2482350"/>
              <a:ext cx="8210610" cy="33551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sp>
        <p:nvSpPr>
          <p:cNvPr id="105475" name="標題 7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Browse Index</a:t>
            </a:r>
            <a:endParaRPr lang="en-US" altLang="zh-CN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70" y="2041571"/>
            <a:ext cx="3600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309563" y="517525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文献内容：详细格式</a:t>
            </a:r>
            <a:endParaRPr lang="zh-CN" altLang="en-US" sz="3200" smtClean="0"/>
          </a:p>
        </p:txBody>
      </p:sp>
      <p:grpSp>
        <p:nvGrpSpPr>
          <p:cNvPr id="6" name="Group 9"/>
          <p:cNvGrpSpPr/>
          <p:nvPr/>
        </p:nvGrpSpPr>
        <p:grpSpPr bwMode="auto">
          <a:xfrm>
            <a:off x="1122773" y="1206500"/>
            <a:ext cx="6516518" cy="5502275"/>
            <a:chOff x="3087580" y="-907307"/>
            <a:chExt cx="6329551" cy="5503057"/>
          </a:xfrm>
        </p:grpSpPr>
        <p:sp>
          <p:nvSpPr>
            <p:cNvPr id="51204" name="Rectangle 7"/>
            <p:cNvSpPr>
              <a:spLocks noChangeArrowheads="1"/>
            </p:cNvSpPr>
            <p:nvPr/>
          </p:nvSpPr>
          <p:spPr bwMode="auto">
            <a:xfrm>
              <a:off x="6258296" y="296883"/>
              <a:ext cx="3158835" cy="42988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51205" name="Rectangle 7"/>
            <p:cNvSpPr>
              <a:spLocks noChangeArrowheads="1"/>
            </p:cNvSpPr>
            <p:nvPr/>
          </p:nvSpPr>
          <p:spPr bwMode="auto">
            <a:xfrm>
              <a:off x="3087580" y="-907307"/>
              <a:ext cx="2812732" cy="5003800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Authors</a:t>
              </a:r>
              <a:r>
                <a:rPr lang="zh-TW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：点选作者名字找到更多该作者发表的文章</a:t>
              </a:r>
              <a:endParaRPr lang="zh-TW" altLang="en-US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Author affiliation</a:t>
              </a:r>
              <a:r>
                <a:rPr lang="zh-TW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：每位作者的所属机构</a:t>
              </a:r>
              <a:endParaRPr lang="zh-TW" altLang="en-US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zh-TW" altLang="en-US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E-mail</a:t>
              </a:r>
              <a:r>
                <a:rPr lang="zh-TW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：主要作者联络信息</a:t>
              </a:r>
              <a:endParaRPr lang="zh-TW" altLang="en-US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CN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ISSN</a:t>
              </a:r>
              <a:r>
                <a:rPr lang="zh-CN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：找到更多关于这本期刊的文</a:t>
              </a:r>
              <a:r>
                <a:rPr lang="zh-CN" altLang="en-US" sz="1400" dirty="0" smtClean="0">
                  <a:latin typeface="Calibri" panose="020F0502020204030204" pitchFamily="34" charset="0"/>
                  <a:ea typeface="PMingLiU-ExtB" panose="02020500000000000000" pitchFamily="18" charset="-120"/>
                </a:rPr>
                <a:t>章</a:t>
              </a:r>
              <a:endParaRPr lang="en-US" altLang="zh-CN" sz="1400" dirty="0" smtClean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CN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CN" sz="1400" dirty="0" smtClean="0">
                  <a:latin typeface="Calibri" panose="020F0502020204030204" pitchFamily="34" charset="0"/>
                  <a:ea typeface="PMingLiU-ExtB" panose="02020500000000000000" pitchFamily="18" charset="-120"/>
                </a:rPr>
                <a:t>Corresponding Author</a:t>
              </a:r>
              <a:r>
                <a:rPr lang="zh-CN" altLang="en-US" sz="1400" dirty="0" smtClean="0">
                  <a:latin typeface="Calibri" panose="020F0502020204030204" pitchFamily="34" charset="0"/>
                  <a:ea typeface="PMingLiU-ExtB" panose="02020500000000000000" pitchFamily="18" charset="-120"/>
                </a:rPr>
                <a:t>： 通讯作者</a:t>
              </a:r>
              <a:endParaRPr lang="zh-CN" altLang="en-US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Abstract</a:t>
              </a:r>
              <a:r>
                <a:rPr lang="zh-TW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：文章内容摘要</a:t>
              </a:r>
              <a:endParaRPr lang="zh-TW" altLang="en-US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Main heading</a:t>
              </a:r>
              <a:r>
                <a:rPr lang="zh-TW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：主要主题</a:t>
              </a:r>
              <a:endParaRPr lang="zh-TW" altLang="en-US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Controlled term</a:t>
              </a:r>
              <a:r>
                <a:rPr lang="zh-TW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：索引词汇标准</a:t>
              </a:r>
              <a:endParaRPr lang="zh-TW" altLang="en-US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zh-TW" altLang="en-GB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Uncontrolled term</a:t>
              </a:r>
              <a:r>
                <a:rPr lang="zh-TW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：相关主题的广义分类</a:t>
              </a:r>
              <a:endParaRPr lang="zh-TW" altLang="en-US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zh-TW" altLang="en-GB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Classification code</a:t>
              </a:r>
              <a:r>
                <a:rPr lang="zh-TW" altLang="en-US" sz="1400" dirty="0">
                  <a:latin typeface="Calibri" panose="020F0502020204030204" pitchFamily="34" charset="0"/>
                  <a:ea typeface="PMingLiU-ExtB" panose="02020500000000000000" pitchFamily="18" charset="-120"/>
                </a:rPr>
                <a:t>：在来源中其它附加优势的字汇和词组</a:t>
              </a:r>
              <a:endParaRPr lang="zh-TW" altLang="en-US" sz="1400" dirty="0">
                <a:latin typeface="Calibri" panose="020F0502020204030204" pitchFamily="34" charset="0"/>
                <a:ea typeface="PMingLiU-ExtB" panose="02020500000000000000" pitchFamily="18" charset="-120"/>
              </a:endParaRPr>
            </a:p>
          </p:txBody>
        </p:sp>
        <p:sp>
          <p:nvSpPr>
            <p:cNvPr id="51206" name="Line 9"/>
            <p:cNvSpPr>
              <a:spLocks noChangeShapeType="1"/>
            </p:cNvSpPr>
            <p:nvPr/>
          </p:nvSpPr>
          <p:spPr bwMode="auto">
            <a:xfrm>
              <a:off x="5771408" y="415635"/>
              <a:ext cx="427511" cy="3800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 txBox="1">
            <a:spLocks noChangeArrowheads="1"/>
          </p:cNvSpPr>
          <p:nvPr/>
        </p:nvSpPr>
        <p:spPr bwMode="auto">
          <a:xfrm>
            <a:off x="304800" y="2573338"/>
            <a:ext cx="8839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>
            <a:spAutoFit/>
          </a:bodyPr>
          <a:lstStyle/>
          <a:p>
            <a:pPr algn="ctr"/>
            <a:r>
              <a:rPr lang="zh-CN" altLang="en-GB" sz="4400" b="1">
                <a:solidFill>
                  <a:srgbClr val="003C79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结果中再检索</a:t>
            </a:r>
            <a:endParaRPr lang="zh-TW" altLang="en-GB" sz="4400" b="1">
              <a:solidFill>
                <a:srgbClr val="003C79"/>
              </a:solidFill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pic>
        <p:nvPicPr>
          <p:cNvPr id="53250" name="Picture 2" descr="C:\Users\LiuK002\Desktop\Elsevier related\Elsevier pictures\EV\EV_1-3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0538" y="5164138"/>
            <a:ext cx="82423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9D094F-85F7-4124-AD42-5B93587D7468}" type="slidenum">
              <a:rPr lang="zh-CN" altLang="en-US" smtClean="0"/>
            </a:fld>
            <a:endParaRPr lang="en-US" altLang="zh-CN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544513"/>
            <a:ext cx="1295400" cy="457200"/>
          </a:xfrm>
        </p:spPr>
        <p:txBody>
          <a:bodyPr/>
          <a:lstStyle/>
          <a:p>
            <a:pPr eaLnBrk="1" hangingPunct="1"/>
            <a:r>
              <a:rPr lang="zh-CN" altLang="en-US" sz="4000" dirty="0" smtClean="0"/>
              <a:t>提纲</a:t>
            </a:r>
            <a:r>
              <a:rPr lang="zh-CN" altLang="en-US" sz="2000" dirty="0" smtClean="0"/>
              <a:t>		</a:t>
            </a:r>
            <a:endParaRPr lang="zh-CN" altLang="en-GB" sz="2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8229"/>
            <a:ext cx="7924800" cy="4847771"/>
          </a:xfrm>
        </p:spPr>
        <p:txBody>
          <a:bodyPr/>
          <a:lstStyle/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zh-CN" altLang="en-US" sz="2800" b="1" dirty="0">
                <a:solidFill>
                  <a:srgbClr val="003C79"/>
                </a:solidFill>
              </a:rPr>
              <a:t>文献收集重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点</a:t>
            </a:r>
            <a:endParaRPr lang="en-US" altLang="zh-CN" sz="2800" b="1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zh-CN" altLang="en-US" sz="2800" b="1" dirty="0">
                <a:solidFill>
                  <a:srgbClr val="003C79"/>
                </a:solidFill>
              </a:rPr>
              <a:t>文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献检索</a:t>
            </a:r>
            <a:endParaRPr lang="en-US" altLang="zh-CN" sz="2800" b="1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smtClean="0">
                <a:solidFill>
                  <a:srgbClr val="003C79"/>
                </a:solidFill>
              </a:rPr>
              <a:t>Engineering Village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简介</a:t>
            </a:r>
            <a:endParaRPr lang="zh-CN" altLang="en-US" sz="2800" b="1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smtClean="0">
                <a:solidFill>
                  <a:srgbClr val="003C79"/>
                </a:solidFill>
              </a:rPr>
              <a:t>EI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检索全解析</a:t>
            </a:r>
            <a:endParaRPr lang="zh-CN" altLang="en-US" sz="2800" b="1" dirty="0" smtClean="0">
              <a:solidFill>
                <a:srgbClr val="003C79"/>
              </a:solidFill>
            </a:endParaRPr>
          </a:p>
          <a:p>
            <a:pPr marL="742950" lvl="1" indent="-285750" eaLnBrk="1" hangingPunct="1"/>
            <a:r>
              <a:rPr lang="en-US" altLang="zh-CN" sz="2400" b="1" dirty="0">
                <a:solidFill>
                  <a:srgbClr val="003C79"/>
                </a:solidFill>
              </a:rPr>
              <a:t>Thesaurus</a:t>
            </a:r>
            <a:endParaRPr lang="zh-CN" altLang="en-US" sz="2400" b="1" dirty="0">
              <a:solidFill>
                <a:srgbClr val="003C79"/>
              </a:solidFill>
            </a:endParaRPr>
          </a:p>
          <a:p>
            <a:pPr marL="742950" lvl="1" indent="-285750" eaLnBrk="1" hangingPunct="1"/>
            <a:r>
              <a:rPr lang="en-US" altLang="zh-CN" sz="2400" b="1" dirty="0" smtClean="0">
                <a:solidFill>
                  <a:srgbClr val="003C79"/>
                </a:solidFill>
              </a:rPr>
              <a:t>Quick</a:t>
            </a:r>
            <a:r>
              <a:rPr lang="en-US" altLang="zh-CN" sz="2400" b="1" baseline="0" dirty="0" smtClean="0">
                <a:solidFill>
                  <a:srgbClr val="003C79"/>
                </a:solidFill>
              </a:rPr>
              <a:t> Search</a:t>
            </a:r>
            <a:endParaRPr lang="en-US" altLang="zh-CN" sz="2400" b="1" baseline="0" dirty="0" smtClean="0">
              <a:solidFill>
                <a:srgbClr val="003C79"/>
              </a:solidFill>
            </a:endParaRPr>
          </a:p>
          <a:p>
            <a:pPr marL="742950" lvl="1" indent="-285750" eaLnBrk="1" hangingPunct="1"/>
            <a:r>
              <a:rPr lang="en-US" altLang="zh-CN" sz="2400" b="1" baseline="0" dirty="0" smtClean="0">
                <a:solidFill>
                  <a:srgbClr val="003C79"/>
                </a:solidFill>
              </a:rPr>
              <a:t>Expert Search</a:t>
            </a:r>
            <a:endParaRPr lang="en-US" altLang="zh-CN" sz="2400" b="1" baseline="0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err="1" smtClean="0">
                <a:solidFill>
                  <a:srgbClr val="003C79"/>
                </a:solidFill>
              </a:rPr>
              <a:t>iEI</a:t>
            </a:r>
            <a:r>
              <a:rPr lang="en-US" altLang="zh-CN" sz="2800" b="1" dirty="0" smtClean="0">
                <a:solidFill>
                  <a:srgbClr val="003C79"/>
                </a:solidFill>
              </a:rPr>
              <a:t>-My</a:t>
            </a:r>
            <a:r>
              <a:rPr lang="en-US" altLang="zh-CN" sz="2800" b="1" baseline="0" dirty="0" smtClean="0">
                <a:solidFill>
                  <a:srgbClr val="003C79"/>
                </a:solidFill>
              </a:rPr>
              <a:t> Profile</a:t>
            </a:r>
            <a:endParaRPr lang="en-US" altLang="zh-CN" sz="2800" b="1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smtClean="0">
                <a:solidFill>
                  <a:srgbClr val="003C79"/>
                </a:solidFill>
              </a:rPr>
              <a:t>Q&amp;A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环节</a:t>
            </a:r>
            <a:endParaRPr lang="zh-CN" altLang="en-US" sz="2800" b="1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None/>
            </a:pPr>
            <a:endParaRPr lang="en-US" altLang="zh-CN" sz="1400" b="1" dirty="0" smtClean="0">
              <a:solidFill>
                <a:srgbClr val="003C79"/>
              </a:solidFill>
            </a:endParaRPr>
          </a:p>
          <a:p>
            <a:pPr marL="457200" indent="-457200" eaLnBrk="1" hangingPunct="1"/>
            <a:endParaRPr lang="en-GB" altLang="zh-CN" b="1" dirty="0" smtClean="0">
              <a:solidFill>
                <a:srgbClr val="003C79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2863" y="85725"/>
            <a:ext cx="3740150" cy="457200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EI compendex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数据库 培训</a:t>
            </a:r>
            <a:endParaRPr lang="zh-CN" altLang="en-US" b="1">
              <a:solidFill>
                <a:schemeClr val="bg1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6103942" y="1639874"/>
          <a:ext cx="221457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0" y="1929438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Refine Result </a:t>
            </a:r>
            <a:r>
              <a:rPr lang="zh-TW" altLang="en-US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结果再检索</a:t>
            </a:r>
            <a:endParaRPr lang="zh-CN" altLang="en-US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grpSp>
        <p:nvGrpSpPr>
          <p:cNvPr id="6" name="Group 9"/>
          <p:cNvGrpSpPr/>
          <p:nvPr/>
        </p:nvGrpSpPr>
        <p:grpSpPr bwMode="auto">
          <a:xfrm>
            <a:off x="185931" y="1522423"/>
            <a:ext cx="8284591" cy="4548187"/>
            <a:chOff x="6375079" y="47501"/>
            <a:chExt cx="8284499" cy="4548249"/>
          </a:xfrm>
        </p:grpSpPr>
        <p:sp>
          <p:nvSpPr>
            <p:cNvPr id="55300" name="Rectangle 7"/>
            <p:cNvSpPr>
              <a:spLocks noChangeArrowheads="1"/>
            </p:cNvSpPr>
            <p:nvPr/>
          </p:nvSpPr>
          <p:spPr bwMode="auto">
            <a:xfrm>
              <a:off x="6375079" y="837210"/>
              <a:ext cx="1683638" cy="37585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10313200" y="47501"/>
              <a:ext cx="4346378" cy="15794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在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Refine Results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检索结果中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: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可依作者、作者所属机构、国家、文献种类等类别进阶筛选 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: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可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Include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或是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Exclude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一个或多个标目</a:t>
              </a:r>
              <a:endParaRPr lang="zh-CN" altLang="en-US" sz="160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在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Refine Results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中可结合超过  一个以上的分析项目，透过每篇标目前的勾选框勾选要结合的记录</a:t>
              </a:r>
              <a:endParaRPr lang="en-GB" sz="1600">
                <a:latin typeface="Calibri" panose="020F0502020204030204" pitchFamily="34" charset="0"/>
                <a:ea typeface="PMingLiU-ExtB" panose="02020500000000000000" pitchFamily="18" charset="-120"/>
              </a:endParaRPr>
            </a:p>
          </p:txBody>
        </p:sp>
        <p:sp>
          <p:nvSpPr>
            <p:cNvPr id="55302" name="Line 9"/>
            <p:cNvSpPr>
              <a:spLocks noChangeShapeType="1"/>
            </p:cNvSpPr>
            <p:nvPr/>
          </p:nvSpPr>
          <p:spPr bwMode="auto">
            <a:xfrm flipH="1">
              <a:off x="8070291" y="688768"/>
              <a:ext cx="2242908" cy="688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0" y="1937119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5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Refine Results Graphs &amp; Export</a:t>
            </a:r>
            <a:endParaRPr lang="en-US" altLang="zh-CN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grpSp>
        <p:nvGrpSpPr>
          <p:cNvPr id="5" name="Group 9"/>
          <p:cNvGrpSpPr/>
          <p:nvPr/>
        </p:nvGrpSpPr>
        <p:grpSpPr bwMode="auto">
          <a:xfrm>
            <a:off x="1234177" y="1713372"/>
            <a:ext cx="7267575" cy="1651000"/>
            <a:chOff x="7659593" y="47501"/>
            <a:chExt cx="7267699" cy="1650670"/>
          </a:xfrm>
        </p:grpSpPr>
        <p:sp>
          <p:nvSpPr>
            <p:cNvPr id="57348" name="Rectangle 7"/>
            <p:cNvSpPr>
              <a:spLocks noChangeArrowheads="1"/>
            </p:cNvSpPr>
            <p:nvPr/>
          </p:nvSpPr>
          <p:spPr bwMode="auto">
            <a:xfrm>
              <a:off x="7659593" y="1496290"/>
              <a:ext cx="617517" cy="20188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57349" name="Rectangle 7"/>
            <p:cNvSpPr>
              <a:spLocks noChangeArrowheads="1"/>
            </p:cNvSpPr>
            <p:nvPr/>
          </p:nvSpPr>
          <p:spPr bwMode="auto">
            <a:xfrm>
              <a:off x="10616538" y="47501"/>
              <a:ext cx="4310754" cy="1448789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3399"/>
                </a:buClr>
                <a:buFontTx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统计图表输出的按钮会出现在每个检索结果项目的旁边</a:t>
              </a:r>
              <a:endParaRPr lang="zh-CN" altLang="en-US" sz="160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3399"/>
                </a:buClr>
                <a:buFontTx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此功能允许使用者可以透过图表形式浏览各项目结果数据，或是下载成文字文件并可以输出到其它软件中，例如：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Excel</a:t>
              </a:r>
              <a:endParaRPr lang="en-US" altLang="zh-TW" sz="1600">
                <a:latin typeface="Calibri" panose="020F0502020204030204" pitchFamily="34" charset="0"/>
                <a:ea typeface="PMingLiU-ExtB" panose="02020500000000000000" pitchFamily="18" charset="-120"/>
              </a:endParaRPr>
            </a:p>
          </p:txBody>
        </p:sp>
        <p:sp>
          <p:nvSpPr>
            <p:cNvPr id="57350" name="Line 9"/>
            <p:cNvSpPr>
              <a:spLocks noChangeShapeType="1"/>
            </p:cNvSpPr>
            <p:nvPr/>
          </p:nvSpPr>
          <p:spPr bwMode="auto">
            <a:xfrm flipH="1">
              <a:off x="8277109" y="688767"/>
              <a:ext cx="2339429" cy="9084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0" y="1929438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Refine Result </a:t>
            </a:r>
            <a:r>
              <a:rPr lang="zh-TW" altLang="en-US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结果再检索</a:t>
            </a:r>
            <a:endParaRPr lang="zh-CN" altLang="en-US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grpSp>
        <p:nvGrpSpPr>
          <p:cNvPr id="6" name="Group 9"/>
          <p:cNvGrpSpPr/>
          <p:nvPr/>
        </p:nvGrpSpPr>
        <p:grpSpPr bwMode="auto">
          <a:xfrm>
            <a:off x="185931" y="1522423"/>
            <a:ext cx="8284591" cy="4548187"/>
            <a:chOff x="6375079" y="47501"/>
            <a:chExt cx="8284499" cy="4548249"/>
          </a:xfrm>
        </p:grpSpPr>
        <p:sp>
          <p:nvSpPr>
            <p:cNvPr id="55300" name="Rectangle 7"/>
            <p:cNvSpPr>
              <a:spLocks noChangeArrowheads="1"/>
            </p:cNvSpPr>
            <p:nvPr/>
          </p:nvSpPr>
          <p:spPr bwMode="auto">
            <a:xfrm>
              <a:off x="6375079" y="837210"/>
              <a:ext cx="1683638" cy="37585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10313200" y="47501"/>
              <a:ext cx="4346378" cy="15794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在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Refine Results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检索结果中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: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可依作者、作者所属机构、国家、文献种类等类别进阶筛选 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: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可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Include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或是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Exclude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一个或多个标目</a:t>
              </a:r>
              <a:endParaRPr lang="zh-CN" altLang="en-US" sz="1600">
                <a:latin typeface="Calibri" panose="020F0502020204030204" pitchFamily="34" charset="0"/>
                <a:ea typeface="PMingLiU-ExtB" panose="02020500000000000000" pitchFamily="18" charset="-120"/>
              </a:endParaRPr>
            </a:p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在</a:t>
              </a:r>
              <a:r>
                <a:rPr lang="en-US" altLang="zh-CN" sz="1600">
                  <a:latin typeface="Calibri" panose="020F0502020204030204" pitchFamily="34" charset="0"/>
                  <a:ea typeface="PMingLiU-ExtB" panose="02020500000000000000" pitchFamily="18" charset="-120"/>
                </a:rPr>
                <a:t>Refine Results</a:t>
              </a:r>
              <a:r>
                <a:rPr lang="zh-CN" altLang="en-US" sz="1600">
                  <a:latin typeface="Calibri" panose="020F0502020204030204" pitchFamily="34" charset="0"/>
                  <a:ea typeface="PMingLiU-ExtB" panose="02020500000000000000" pitchFamily="18" charset="-120"/>
                </a:rPr>
                <a:t>中可结合超过  一个以上的分析项目，透过每篇标目前的勾选框勾选要结合的记录</a:t>
              </a:r>
              <a:endParaRPr lang="en-GB" sz="1600">
                <a:latin typeface="Calibri" panose="020F0502020204030204" pitchFamily="34" charset="0"/>
                <a:ea typeface="PMingLiU-ExtB" panose="02020500000000000000" pitchFamily="18" charset="-120"/>
              </a:endParaRPr>
            </a:p>
          </p:txBody>
        </p:sp>
        <p:sp>
          <p:nvSpPr>
            <p:cNvPr id="55302" name="Line 9"/>
            <p:cNvSpPr>
              <a:spLocks noChangeShapeType="1"/>
            </p:cNvSpPr>
            <p:nvPr/>
          </p:nvSpPr>
          <p:spPr bwMode="auto">
            <a:xfrm flipH="1">
              <a:off x="8070291" y="688768"/>
              <a:ext cx="2242908" cy="688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Refine Results Graphs &amp; Export</a:t>
            </a:r>
            <a:endParaRPr lang="en-US" altLang="zh-TW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5939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1449388"/>
            <a:ext cx="3079750" cy="4379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当点选　 　图表，会开启一个新窗口看到在各分析项目中前</a:t>
            </a:r>
            <a:r>
              <a:rPr lang="en-US" altLang="zh-CN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10</a:t>
            </a:r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篇结果的图片。</a:t>
            </a:r>
            <a:endParaRPr lang="zh-CN" altLang="en-US" sz="2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例如：右图呈现该检索主题各国家的学者所发表的文献数量</a:t>
            </a:r>
            <a:r>
              <a:rPr lang="en-US" altLang="zh-CN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!</a:t>
            </a:r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并可将此图片存盘、打印、或是</a:t>
            </a:r>
            <a:r>
              <a:rPr lang="en-US" altLang="zh-CN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Email</a:t>
            </a:r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。</a:t>
            </a:r>
            <a:endParaRPr lang="zh-TW" altLang="en-US" sz="2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35138" y="1493838"/>
            <a:ext cx="5921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9025" y="1249363"/>
            <a:ext cx="51212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Refine Results Graphs &amp; Export</a:t>
            </a:r>
            <a:endParaRPr lang="en-US" altLang="zh-CN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61442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021012" cy="4040187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点选    图标可以让您将图表输出成</a:t>
            </a:r>
            <a:r>
              <a:rPr lang="en-US" altLang="zh-CN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tab</a:t>
            </a: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档案</a:t>
            </a:r>
            <a:endParaRPr lang="zh-CN" altLang="en-US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/>
            <a:endParaRPr lang="zh-TW" altLang="en-US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/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您也可以将输出的档案以</a:t>
            </a:r>
            <a:r>
              <a:rPr lang="en-US" altLang="zh-TW" b="1" dirty="0" smtClean="0">
                <a:solidFill>
                  <a:srgbClr val="FF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Excel</a:t>
            </a:r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软件开启分析管理</a:t>
            </a:r>
            <a:endParaRPr lang="zh-CN" altLang="en-US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endParaRPr lang="en-US" altLang="zh-CN" dirty="0" smtClean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8138" y="3443288"/>
            <a:ext cx="46434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294677"/>
            <a:ext cx="4429125" cy="214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28" y="1771168"/>
            <a:ext cx="238246" cy="29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Refine Results</a:t>
            </a:r>
            <a:r>
              <a:rPr lang="en-US" altLang="zh-CN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 </a:t>
            </a:r>
            <a:r>
              <a:rPr lang="zh-CN" altLang="en-US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的作用</a:t>
            </a:r>
            <a:endParaRPr lang="zh-CN" altLang="en-US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• </a:t>
            </a:r>
            <a:r>
              <a:rPr lang="zh-CN" altLang="en-US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了解你的同行吗，他们又有哪些成就呢？</a:t>
            </a:r>
            <a:endParaRPr lang="zh-CN" altLang="en-US" sz="28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• </a:t>
            </a:r>
            <a:r>
              <a:rPr lang="zh-CN" altLang="en-US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了解你关心的课题所涉及的领域，是否能发现新的研究方向</a:t>
            </a:r>
            <a:endParaRPr lang="zh-CN" altLang="en-US" sz="28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• </a:t>
            </a:r>
            <a:r>
              <a:rPr lang="zh-CN" altLang="en-US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了解课题所处的生命周期，通过文献计量的年代分析</a:t>
            </a:r>
            <a:endParaRPr lang="zh-CN" altLang="en-US" sz="28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• </a:t>
            </a:r>
            <a:r>
              <a:rPr lang="zh-CN" altLang="en-US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了解课题的热门期刊，作为投递文章的选择</a:t>
            </a:r>
            <a:endParaRPr lang="zh-CN" altLang="en-US" sz="28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• </a:t>
            </a:r>
            <a:r>
              <a:rPr lang="zh-CN" altLang="en-US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通过文献类型了解论文的分布</a:t>
            </a:r>
            <a:endParaRPr lang="zh-CN" altLang="en-US" sz="28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endParaRPr lang="zh-CN" altLang="en-US" sz="28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分析功能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9615"/>
            <a:ext cx="2338086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87" y="1449615"/>
            <a:ext cx="22917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57" y="1449615"/>
            <a:ext cx="2131371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" y="3366362"/>
            <a:ext cx="22999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13" y="3385412"/>
            <a:ext cx="2291786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9" y="3368412"/>
            <a:ext cx="22454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73" y="1449615"/>
            <a:ext cx="2245489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88" y="3366362"/>
            <a:ext cx="216446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01202"/>
            <a:ext cx="2318554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13" y="5301202"/>
            <a:ext cx="2291786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9" y="5301202"/>
            <a:ext cx="2245489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642" y="1111166"/>
            <a:ext cx="872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控制词汇                       作者                        作者机构             学科分类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3078866"/>
            <a:ext cx="903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zh-CN" altLang="en-US" dirty="0" smtClean="0"/>
              <a:t>国家                       文献类型                    原文语言                   年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25" y="4920987"/>
            <a:ext cx="680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zh-CN" altLang="en-US" dirty="0" smtClean="0"/>
              <a:t>刊源                           出版社                     赞助机构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3"/>
          <p:cNvSpPr>
            <a:spLocks noGrp="1"/>
          </p:cNvSpPr>
          <p:nvPr>
            <p:ph type="title"/>
          </p:nvPr>
        </p:nvSpPr>
        <p:spPr>
          <a:xfrm>
            <a:off x="2957513" y="2582863"/>
            <a:ext cx="3478212" cy="762000"/>
          </a:xfrm>
        </p:spPr>
        <p:txBody>
          <a:bodyPr/>
          <a:lstStyle/>
          <a:p>
            <a:r>
              <a:rPr lang="zh-CN" altLang="en-GB" sz="4400" smtClean="0">
                <a:latin typeface="Calibri" panose="020F0502020204030204" pitchFamily="34" charset="0"/>
                <a:ea typeface="PMingLiU-ExtB" panose="02020500000000000000" pitchFamily="18" charset="-120"/>
              </a:rPr>
              <a:t>管理检索结果</a:t>
            </a:r>
            <a:endParaRPr lang="zh-CN" altLang="en-US" sz="4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pic>
        <p:nvPicPr>
          <p:cNvPr id="67586" name="Picture 2" descr="C:\Documents and Settings\LiuK002\Desktop\Elsevier pictures\EV\EV_1-1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6925" y="5403850"/>
            <a:ext cx="774223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矩形 7"/>
          <p:cNvSpPr>
            <a:spLocks noChangeArrowheads="1"/>
          </p:cNvSpPr>
          <p:nvPr/>
        </p:nvSpPr>
        <p:spPr bwMode="auto">
          <a:xfrm>
            <a:off x="1116013" y="3941763"/>
            <a:ext cx="7304087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Times" pitchFamily="18" charset="0"/>
              <a:buNone/>
            </a:pPr>
            <a:r>
              <a:rPr lang="en-US" altLang="zh-TW" b="1">
                <a:solidFill>
                  <a:srgbClr val="0070C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Blog/E-mail/</a:t>
            </a:r>
            <a:r>
              <a:rPr lang="zh-TW" altLang="en-US" b="1">
                <a:solidFill>
                  <a:srgbClr val="0070C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打印</a:t>
            </a:r>
            <a:r>
              <a:rPr lang="en-US" altLang="zh-TW" b="1">
                <a:solidFill>
                  <a:srgbClr val="0070C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/</a:t>
            </a:r>
            <a:endParaRPr lang="en-US" altLang="zh-TW" b="1">
              <a:solidFill>
                <a:srgbClr val="0070C0"/>
              </a:solidFill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algn="ctr"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下载书目信息</a:t>
            </a:r>
            <a:r>
              <a:rPr lang="en-US" altLang="zh-CN" b="1">
                <a:solidFill>
                  <a:srgbClr val="0070C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/</a:t>
            </a: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存到我的数据夹</a:t>
            </a:r>
            <a:endParaRPr lang="zh-CN" altLang="en-US" b="1">
              <a:solidFill>
                <a:srgbClr val="0070C0"/>
              </a:solidFill>
              <a:ea typeface="MS PGothic" panose="020B0600070205080204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9363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有五种选项保存需要的文章</a:t>
            </a:r>
            <a:endParaRPr lang="zh-CN" altLang="en-US" sz="3200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49574" y="2815702"/>
            <a:ext cx="3241675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anose="020B0600070205080204" pitchFamily="1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93" y="3214572"/>
            <a:ext cx="5636027" cy="346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4693" y="3279774"/>
            <a:ext cx="5636027" cy="3399513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anose="020B0600070205080204" pitchFamily="1" charset="-128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577655" y="3090023"/>
            <a:ext cx="0" cy="2097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15" y="3545668"/>
            <a:ext cx="5082398" cy="131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6" y="1219320"/>
            <a:ext cx="8775461" cy="36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存到我的资料夹</a:t>
            </a:r>
            <a:endParaRPr lang="zh-CN" altLang="en-US" sz="3200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2159700" y="3136588"/>
            <a:ext cx="5688013" cy="1728787"/>
            <a:chOff x="5248779" y="-688065"/>
            <a:chExt cx="4417506" cy="2189788"/>
          </a:xfrm>
        </p:grpSpPr>
        <p:sp>
          <p:nvSpPr>
            <p:cNvPr id="79881" name="Rectangle 7"/>
            <p:cNvSpPr>
              <a:spLocks noChangeArrowheads="1"/>
            </p:cNvSpPr>
            <p:nvPr/>
          </p:nvSpPr>
          <p:spPr bwMode="auto">
            <a:xfrm>
              <a:off x="5737566" y="-123687"/>
              <a:ext cx="3928719" cy="16254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79882" name="Rectangle 7"/>
            <p:cNvSpPr>
              <a:spLocks noChangeArrowheads="1"/>
            </p:cNvSpPr>
            <p:nvPr/>
          </p:nvSpPr>
          <p:spPr bwMode="auto">
            <a:xfrm>
              <a:off x="5248779" y="-688065"/>
              <a:ext cx="700901" cy="26337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zh-TW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：</a:t>
              </a:r>
              <a:endParaRPr lang="zh-TW" altLang="en-US" sz="1400">
                <a:latin typeface="Calibri" panose="020F0502020204030204" pitchFamily="34" charset="0"/>
                <a:ea typeface="PMingLiU-ExtB" panose="02020500000000000000" pitchFamily="18" charset="-120"/>
              </a:endParaRPr>
            </a:p>
          </p:txBody>
        </p:sp>
        <p:sp>
          <p:nvSpPr>
            <p:cNvPr id="79883" name="Line 9"/>
            <p:cNvSpPr>
              <a:spLocks noChangeShapeType="1"/>
            </p:cNvSpPr>
            <p:nvPr/>
          </p:nvSpPr>
          <p:spPr bwMode="auto">
            <a:xfrm>
              <a:off x="5451063" y="-444624"/>
              <a:ext cx="268058" cy="3660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59700" y="5266480"/>
            <a:ext cx="6145601" cy="1474889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anose="020B0600070205080204" pitchFamily="1" charset="-128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581650" y="3848100"/>
            <a:ext cx="320675" cy="379413"/>
          </a:xfrm>
          <a:prstGeom prst="downArrow">
            <a:avLst>
              <a:gd name="adj1" fmla="val 50000"/>
              <a:gd name="adj2" fmla="val 399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endParaRPr lang="en-US" altLang="zh-CN">
              <a:ea typeface="MS PGothic" panose="020B0600070205080204" pitchFamily="1" charset="-128"/>
            </a:endParaRPr>
          </a:p>
        </p:txBody>
      </p:sp>
      <p:sp>
        <p:nvSpPr>
          <p:cNvPr id="79880" name="內容版面配置區 3"/>
          <p:cNvSpPr txBox="1"/>
          <p:nvPr/>
        </p:nvSpPr>
        <p:spPr bwMode="auto">
          <a:xfrm>
            <a:off x="4703763" y="701675"/>
            <a:ext cx="4440237" cy="355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sz="1200" b="1">
                <a:solidFill>
                  <a:srgbClr val="FF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注意，此为个人化功能，需注册及登录后才能使用。</a:t>
            </a:r>
            <a:endParaRPr lang="zh-TW" altLang="en-US" sz="1200" b="1">
              <a:solidFill>
                <a:srgbClr val="FF0000"/>
              </a:solidFill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66" y="3585824"/>
            <a:ext cx="5058647" cy="125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655023" y="4865374"/>
            <a:ext cx="0" cy="4011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00" y="5266480"/>
            <a:ext cx="6145601" cy="14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一、文献收集重点</a:t>
            </a:r>
            <a:r>
              <a:rPr lang="en-US" altLang="zh-CN" dirty="0"/>
              <a:t>-</a:t>
            </a:r>
            <a:r>
              <a:rPr lang="zh-CN" altLang="en-US" dirty="0"/>
              <a:t>文献调研阶段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4213" y="1598613"/>
          <a:ext cx="79248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标签功能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1412112"/>
            <a:ext cx="8682090" cy="29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 bwMode="auto">
          <a:xfrm>
            <a:off x="5879946" y="2873599"/>
            <a:ext cx="2402398" cy="1447798"/>
            <a:chOff x="4083888" y="-688065"/>
            <a:chExt cx="1865792" cy="1833870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083888" y="689018"/>
              <a:ext cx="1006802" cy="45678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dirty="0" smtClean="0">
                  <a:ea typeface="MS PGothic" panose="020B0600070205080204" pitchFamily="1" charset="-128"/>
                </a:rPr>
                <a:t>标签功能</a:t>
              </a:r>
              <a:endParaRPr lang="en-US" altLang="zh-CN" sz="1600" dirty="0">
                <a:ea typeface="MS PGothic" panose="020B0600070205080204" pitchFamily="1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248779" y="-688065"/>
              <a:ext cx="700901" cy="26337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zh-TW" altLang="en-US" sz="1400">
                  <a:latin typeface="Calibri" panose="020F0502020204030204" pitchFamily="34" charset="0"/>
                  <a:ea typeface="PMingLiU-ExtB" panose="02020500000000000000" pitchFamily="18" charset="-120"/>
                </a:rPr>
                <a:t>：</a:t>
              </a:r>
              <a:endParaRPr lang="zh-TW" altLang="en-US" sz="1400">
                <a:latin typeface="Calibri" panose="020F0502020204030204" pitchFamily="34" charset="0"/>
                <a:ea typeface="PMingLiU-ExtB" panose="02020500000000000000" pitchFamily="18" charset="-12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4515358" y="-444624"/>
              <a:ext cx="935705" cy="11336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CN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Tag</a:t>
            </a:r>
            <a:r>
              <a:rPr lang="zh-CN" altLang="en-US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（标签）的功能</a:t>
            </a:r>
            <a:endParaRPr lang="zh-CN" altLang="en-US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819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使用者可对任何的数据指定其关键词（标签）</a:t>
            </a:r>
            <a:endParaRPr lang="zh-CN" altLang="en-US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/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使用者可透过标签执行检索</a:t>
            </a:r>
            <a:endParaRPr lang="zh-CN" altLang="en-US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/>
            <a:r>
              <a:rPr lang="zh-CN" altLang="en-US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使用者可选择将自己的标签对其他人公开</a:t>
            </a:r>
            <a:endParaRPr lang="zh-CN" altLang="en-US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/>
            <a:r>
              <a:rPr lang="zh-TW" altLang="en-US" sz="2000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所有的</a:t>
            </a:r>
            <a:r>
              <a:rPr lang="en-US" altLang="zh-TW" sz="2000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EV</a:t>
            </a:r>
            <a:r>
              <a:rPr lang="zh-TW" altLang="en-US" sz="2000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使用者</a:t>
            </a:r>
            <a:endParaRPr lang="zh-TW" altLang="en-US" sz="2000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/>
            <a:r>
              <a:rPr lang="zh-CN" altLang="en-US" sz="2000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只在个人所属的研究团队</a:t>
            </a:r>
            <a:endParaRPr lang="zh-CN" altLang="en-US" sz="2000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/>
            <a:r>
              <a:rPr lang="zh-CN" altLang="en-US" sz="2000" dirty="0" smtClean="0">
                <a:latin typeface="Calibri" panose="020F0502020204030204" pitchFamily="34" charset="0"/>
                <a:ea typeface="PMingLiU-ExtB" panose="02020500000000000000" pitchFamily="18" charset="-120"/>
              </a:rPr>
              <a:t>只限个人使用，不对其他人公开</a:t>
            </a:r>
            <a:endParaRPr lang="zh-CN" altLang="en-US" sz="2000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endParaRPr lang="en-US" altLang="zh-CN" dirty="0" smtClean="0"/>
          </a:p>
        </p:txBody>
      </p:sp>
      <p:sp>
        <p:nvSpPr>
          <p:cNvPr id="81924" name="內容版面配置區 3"/>
          <p:cNvSpPr txBox="1"/>
          <p:nvPr/>
        </p:nvSpPr>
        <p:spPr bwMode="auto">
          <a:xfrm>
            <a:off x="5143500" y="4914900"/>
            <a:ext cx="3584575" cy="355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sz="1200" b="1">
                <a:solidFill>
                  <a:srgbClr val="FF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注意，此为个人化功能，需注册及登录后才能使用。</a:t>
            </a:r>
            <a:endParaRPr lang="zh-TW" altLang="en-US" sz="1200" b="1">
              <a:solidFill>
                <a:srgbClr val="FF0000"/>
              </a:solidFill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1138" name="標題 4"/>
          <p:cNvSpPr txBox="1"/>
          <p:nvPr/>
        </p:nvSpPr>
        <p:spPr bwMode="auto">
          <a:xfrm>
            <a:off x="508000" y="5080000"/>
            <a:ext cx="7772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TW" sz="3200" b="1">
                <a:solidFill>
                  <a:srgbClr val="003C79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Expert Search – </a:t>
            </a:r>
            <a:r>
              <a:rPr lang="zh-TW" altLang="en-US" sz="3200" b="1">
                <a:solidFill>
                  <a:srgbClr val="003C79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专家检索</a:t>
            </a:r>
            <a:endParaRPr lang="zh-TW" altLang="en-US" sz="3200" b="1">
              <a:solidFill>
                <a:srgbClr val="003C79"/>
              </a:solidFill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pic>
        <p:nvPicPr>
          <p:cNvPr id="91139" name="Picture 3" descr="C:\Users\LiuK002\Desktop\Elsevier related\Elsevier pictures\EV\EV_25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46988" y="5664200"/>
            <a:ext cx="1266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6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8" y="1695856"/>
            <a:ext cx="8983642" cy="37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19113"/>
          </a:xfrm>
        </p:spPr>
        <p:txBody>
          <a:bodyPr/>
          <a:lstStyle/>
          <a:p>
            <a:r>
              <a:rPr lang="en-US" altLang="zh-CN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Expert Search – </a:t>
            </a:r>
            <a:r>
              <a:rPr lang="zh-CN" altLang="en-US" sz="2800" smtClean="0">
                <a:latin typeface="Calibri" panose="020F0502020204030204" pitchFamily="34" charset="0"/>
                <a:ea typeface="PMingLiU-ExtB" panose="02020500000000000000" pitchFamily="18" charset="-120"/>
              </a:rPr>
              <a:t>专家检索</a:t>
            </a:r>
            <a:endParaRPr lang="zh-CN" altLang="en-US" sz="28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grpSp>
        <p:nvGrpSpPr>
          <p:cNvPr id="3" name="Group 32"/>
          <p:cNvGrpSpPr/>
          <p:nvPr/>
        </p:nvGrpSpPr>
        <p:grpSpPr bwMode="auto">
          <a:xfrm>
            <a:off x="1330463" y="1728273"/>
            <a:ext cx="6713942" cy="1389063"/>
            <a:chOff x="460640" y="641267"/>
            <a:chExt cx="6713542" cy="1389413"/>
          </a:xfrm>
        </p:grpSpPr>
        <p:grpSp>
          <p:nvGrpSpPr>
            <p:cNvPr id="93193" name="Group 30"/>
            <p:cNvGrpSpPr/>
            <p:nvPr/>
          </p:nvGrpSpPr>
          <p:grpSpPr bwMode="auto">
            <a:xfrm>
              <a:off x="2238675" y="641267"/>
              <a:ext cx="3271501" cy="903755"/>
              <a:chOff x="2238675" y="641267"/>
              <a:chExt cx="3271501" cy="903755"/>
            </a:xfrm>
          </p:grpSpPr>
          <p:sp>
            <p:nvSpPr>
              <p:cNvPr id="93195" name="Rectangle 7"/>
              <p:cNvSpPr>
                <a:spLocks noChangeArrowheads="1"/>
              </p:cNvSpPr>
              <p:nvPr/>
            </p:nvSpPr>
            <p:spPr bwMode="auto">
              <a:xfrm>
                <a:off x="2969757" y="641267"/>
                <a:ext cx="2540419" cy="351956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>
                    <a:latin typeface="Calibri" panose="020F0502020204030204" pitchFamily="34" charset="0"/>
                    <a:ea typeface="PMingLiU-ExtB" panose="02020500000000000000" pitchFamily="18" charset="-120"/>
                  </a:rPr>
                  <a:t>输入检索词汇和检索字段代码</a:t>
                </a:r>
                <a:endParaRPr lang="zh-TW" altLang="en-GB" sz="1400">
                  <a:latin typeface="Calibri" panose="020F0502020204030204" pitchFamily="34" charset="0"/>
                  <a:ea typeface="PMingLiU-ExtB" panose="02020500000000000000" pitchFamily="18" charset="-120"/>
                </a:endParaRPr>
              </a:p>
            </p:txBody>
          </p:sp>
          <p:sp>
            <p:nvSpPr>
              <p:cNvPr id="93196" name="Line 9"/>
              <p:cNvSpPr>
                <a:spLocks noChangeShapeType="1"/>
              </p:cNvSpPr>
              <p:nvPr/>
            </p:nvSpPr>
            <p:spPr bwMode="auto">
              <a:xfrm flipH="1">
                <a:off x="2238675" y="914400"/>
                <a:ext cx="709448" cy="6306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3194" name="Rectangle 7"/>
            <p:cNvSpPr>
              <a:spLocks noChangeArrowheads="1"/>
            </p:cNvSpPr>
            <p:nvPr/>
          </p:nvSpPr>
          <p:spPr bwMode="auto">
            <a:xfrm>
              <a:off x="460640" y="1542164"/>
              <a:ext cx="6713542" cy="4885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grpSp>
        <p:nvGrpSpPr>
          <p:cNvPr id="5" name="Group 32"/>
          <p:cNvGrpSpPr/>
          <p:nvPr/>
        </p:nvGrpSpPr>
        <p:grpSpPr bwMode="auto">
          <a:xfrm>
            <a:off x="320088" y="3203262"/>
            <a:ext cx="7110859" cy="1924324"/>
            <a:chOff x="460640" y="1094490"/>
            <a:chExt cx="7110120" cy="1924295"/>
          </a:xfrm>
        </p:grpSpPr>
        <p:grpSp>
          <p:nvGrpSpPr>
            <p:cNvPr id="93189" name="Group 30"/>
            <p:cNvGrpSpPr/>
            <p:nvPr/>
          </p:nvGrpSpPr>
          <p:grpSpPr bwMode="auto">
            <a:xfrm>
              <a:off x="5076877" y="1094490"/>
              <a:ext cx="1634688" cy="391155"/>
              <a:chOff x="5076877" y="1094490"/>
              <a:chExt cx="1634688" cy="391155"/>
            </a:xfrm>
          </p:grpSpPr>
          <p:sp>
            <p:nvSpPr>
              <p:cNvPr id="93191" name="Rectangle 7"/>
              <p:cNvSpPr>
                <a:spLocks noChangeArrowheads="1"/>
              </p:cNvSpPr>
              <p:nvPr/>
            </p:nvSpPr>
            <p:spPr bwMode="auto">
              <a:xfrm>
                <a:off x="5807961" y="1094490"/>
                <a:ext cx="903604" cy="351956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TW" altLang="en-US" sz="1400">
                    <a:latin typeface="Calibri" panose="020F0502020204030204" pitchFamily="34" charset="0"/>
                    <a:ea typeface="PMingLiU-ExtB" panose="02020500000000000000" pitchFamily="18" charset="-120"/>
                  </a:rPr>
                  <a:t>检索代码</a:t>
                </a:r>
                <a:endParaRPr lang="zh-TW" altLang="en-GB" sz="1400">
                  <a:latin typeface="Calibri" panose="020F0502020204030204" pitchFamily="34" charset="0"/>
                  <a:ea typeface="PMingLiU-ExtB" panose="02020500000000000000" pitchFamily="18" charset="-120"/>
                </a:endParaRPr>
              </a:p>
            </p:txBody>
          </p:sp>
          <p:sp>
            <p:nvSpPr>
              <p:cNvPr id="93192" name="Line 9"/>
              <p:cNvSpPr>
                <a:spLocks noChangeShapeType="1"/>
              </p:cNvSpPr>
              <p:nvPr/>
            </p:nvSpPr>
            <p:spPr bwMode="auto">
              <a:xfrm flipH="1">
                <a:off x="5076877" y="1270468"/>
                <a:ext cx="731083" cy="21517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3190" name="Rectangle 7"/>
            <p:cNvSpPr>
              <a:spLocks noChangeArrowheads="1"/>
            </p:cNvSpPr>
            <p:nvPr/>
          </p:nvSpPr>
          <p:spPr bwMode="auto">
            <a:xfrm>
              <a:off x="460640" y="1542165"/>
              <a:ext cx="7110120" cy="14766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 smtClean="0"/>
              <a:t>通</a:t>
            </a:r>
            <a:r>
              <a:rPr lang="zh-CN" altLang="en-US" dirty="0"/>
              <a:t>配符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09931"/>
            <a:ext cx="7924800" cy="4040187"/>
          </a:xfrm>
        </p:spPr>
        <p:txBody>
          <a:bodyPr/>
          <a:lstStyle/>
          <a:p>
            <a:r>
              <a:rPr lang="zh-CN" altLang="en-US" b="1" dirty="0"/>
              <a:t>*</a:t>
            </a:r>
            <a:r>
              <a:rPr lang="zh-CN" altLang="en-US" dirty="0"/>
              <a:t>右截</a:t>
            </a:r>
            <a:r>
              <a:rPr lang="zh-CN" altLang="en-US" dirty="0" smtClean="0"/>
              <a:t>词</a:t>
            </a:r>
            <a:r>
              <a:rPr lang="en-US" altLang="zh-CN" dirty="0" smtClean="0"/>
              <a:t>-</a:t>
            </a:r>
            <a:r>
              <a:rPr lang="zh-CN" altLang="en-US" dirty="0" smtClean="0"/>
              <a:t>命</a:t>
            </a:r>
            <a:r>
              <a:rPr lang="zh-CN" altLang="en-US" dirty="0"/>
              <a:t>中检索词起始部分相同的记录</a:t>
            </a:r>
            <a:endParaRPr lang="zh-CN" altLang="en-US" dirty="0"/>
          </a:p>
          <a:p>
            <a:r>
              <a:rPr lang="en-US" b="1" dirty="0" smtClean="0"/>
              <a:t>Learn</a:t>
            </a:r>
            <a:r>
              <a:rPr lang="en-US" b="1" dirty="0"/>
              <a:t>* </a:t>
            </a:r>
            <a:r>
              <a:rPr lang="en-US" dirty="0" err="1"/>
              <a:t>命中</a:t>
            </a:r>
            <a:r>
              <a:rPr lang="en-US" b="1" dirty="0" err="1"/>
              <a:t>learn</a:t>
            </a:r>
            <a:r>
              <a:rPr lang="en-US" b="1" dirty="0"/>
              <a:t>, learns, learning, learned, </a:t>
            </a:r>
            <a:r>
              <a:rPr lang="en-US" b="1" dirty="0" smtClean="0"/>
              <a:t>learnt, learner(s</a:t>
            </a:r>
            <a:r>
              <a:rPr lang="en-US" b="1" dirty="0"/>
              <a:t>), learner’s, learnability, </a:t>
            </a:r>
            <a:r>
              <a:rPr lang="en-US" b="1" dirty="0" smtClean="0"/>
              <a:t>learnable</a:t>
            </a:r>
            <a:endParaRPr lang="en-US" b="1" dirty="0" smtClean="0"/>
          </a:p>
          <a:p>
            <a:endParaRPr lang="en-US" b="1" dirty="0"/>
          </a:p>
          <a:p>
            <a:r>
              <a:rPr lang="zh-CN" altLang="en-US" dirty="0"/>
              <a:t>？有限截</a:t>
            </a:r>
            <a:r>
              <a:rPr lang="zh-CN" altLang="en-US" dirty="0" smtClean="0"/>
              <a:t>词</a:t>
            </a:r>
            <a:r>
              <a:rPr lang="en-US" altLang="zh-CN" dirty="0" smtClean="0"/>
              <a:t>-</a:t>
            </a:r>
            <a:r>
              <a:rPr lang="zh-CN" altLang="en-US" dirty="0" smtClean="0"/>
              <a:t>问</a:t>
            </a:r>
            <a:r>
              <a:rPr lang="zh-CN" altLang="en-US" dirty="0"/>
              <a:t>号个数代表字符数</a:t>
            </a:r>
            <a:endParaRPr lang="zh-CN" altLang="en-US" dirty="0"/>
          </a:p>
          <a:p>
            <a:r>
              <a:rPr lang="zh-CN" altLang="en-US" dirty="0" smtClean="0"/>
              <a:t>如</a:t>
            </a:r>
            <a:r>
              <a:rPr lang="en-US" b="1" dirty="0"/>
              <a:t>distance? </a:t>
            </a:r>
            <a:r>
              <a:rPr lang="zh-CN" altLang="en-US" dirty="0"/>
              <a:t>可检出复</a:t>
            </a:r>
            <a:r>
              <a:rPr lang="zh-CN" altLang="en-US" dirty="0" smtClean="0"/>
              <a:t>数</a:t>
            </a:r>
            <a:r>
              <a:rPr lang="en-US" altLang="zh-CN" dirty="0" smtClean="0"/>
              <a:t>; </a:t>
            </a:r>
            <a:r>
              <a:rPr lang="en-US" b="1" dirty="0" err="1" smtClean="0"/>
              <a:t>Wom?n</a:t>
            </a:r>
            <a:r>
              <a:rPr lang="en-US" b="1" dirty="0" smtClean="0"/>
              <a:t> </a:t>
            </a:r>
            <a:r>
              <a:rPr lang="zh-CN" altLang="en-US" dirty="0"/>
              <a:t>命中</a:t>
            </a:r>
            <a:r>
              <a:rPr lang="en-US" b="1" dirty="0"/>
              <a:t>woman, </a:t>
            </a:r>
            <a:r>
              <a:rPr lang="en-US" b="1" dirty="0" smtClean="0"/>
              <a:t>women</a:t>
            </a:r>
            <a:endParaRPr lang="en-US" b="1" dirty="0" smtClean="0"/>
          </a:p>
          <a:p>
            <a:endParaRPr lang="en-US" b="1" dirty="0"/>
          </a:p>
          <a:p>
            <a:r>
              <a:rPr lang="en-US" altLang="zh-CN" b="1" dirty="0"/>
              <a:t>$</a:t>
            </a:r>
            <a:r>
              <a:rPr lang="zh-CN" altLang="en-US" dirty="0"/>
              <a:t>词根运算符等价于</a:t>
            </a:r>
            <a:r>
              <a:rPr lang="en-US" dirty="0" smtClean="0"/>
              <a:t>Auto stemming</a:t>
            </a:r>
            <a:r>
              <a:rPr lang="zh-CN" altLang="en-US" dirty="0"/>
              <a:t>功能</a:t>
            </a:r>
            <a:endParaRPr lang="zh-CN" altLang="en-US" dirty="0"/>
          </a:p>
          <a:p>
            <a:r>
              <a:rPr lang="en-US" b="1" dirty="0" smtClean="0"/>
              <a:t>$ </a:t>
            </a:r>
            <a:r>
              <a:rPr lang="en-US" b="1" dirty="0"/>
              <a:t>manage </a:t>
            </a:r>
            <a:r>
              <a:rPr lang="en-US" dirty="0" err="1" smtClean="0"/>
              <a:t>命中</a:t>
            </a:r>
            <a:r>
              <a:rPr lang="en-US" dirty="0" smtClean="0"/>
              <a:t> </a:t>
            </a:r>
            <a:r>
              <a:rPr lang="en-US" b="1" dirty="0" smtClean="0"/>
              <a:t>manage</a:t>
            </a:r>
            <a:r>
              <a:rPr lang="en-US" b="1" dirty="0"/>
              <a:t>, managing, managed</a:t>
            </a:r>
            <a:r>
              <a:rPr lang="en-US" b="1" dirty="0" smtClean="0"/>
              <a:t>,</a:t>
            </a:r>
            <a:r>
              <a:rPr lang="en-US" b="1" dirty="0"/>
              <a:t> manager,</a:t>
            </a:r>
            <a:endParaRPr lang="en-US" b="1" dirty="0"/>
          </a:p>
          <a:p>
            <a:r>
              <a:rPr lang="en-US" b="1" dirty="0" err="1"/>
              <a:t>managers</a:t>
            </a:r>
            <a:r>
              <a:rPr lang="en-US" dirty="0" err="1"/>
              <a:t>，</a:t>
            </a:r>
            <a:r>
              <a:rPr lang="en-US" b="1" dirty="0" err="1"/>
              <a:t>management</a:t>
            </a:r>
            <a:r>
              <a:rPr lang="en-US" b="1" dirty="0"/>
              <a:t>, managements</a:t>
            </a:r>
            <a:r>
              <a:rPr lang="en-US" dirty="0"/>
              <a:t>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585561"/>
            <a:ext cx="8834437" cy="461665"/>
          </a:xfrm>
        </p:spPr>
        <p:txBody>
          <a:bodyPr/>
          <a:lstStyle/>
          <a:p>
            <a:r>
              <a:rPr lang="zh-CN" altLang="en-US" dirty="0" smtClean="0"/>
              <a:t>位</a:t>
            </a:r>
            <a:r>
              <a:rPr lang="zh-CN" altLang="en-US" dirty="0"/>
              <a:t>置算符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词组检索“ ” 或</a:t>
            </a:r>
            <a:r>
              <a:rPr lang="en-US" altLang="zh-CN" b="1" dirty="0"/>
              <a:t>{ </a:t>
            </a:r>
            <a:r>
              <a:rPr lang="en-US" altLang="zh-CN" b="1" dirty="0" smtClean="0"/>
              <a:t>}-</a:t>
            </a:r>
            <a:r>
              <a:rPr lang="zh-CN" altLang="en-US" dirty="0" smtClean="0"/>
              <a:t> </a:t>
            </a:r>
            <a:r>
              <a:rPr lang="zh-CN" altLang="en-US" dirty="0"/>
              <a:t>词间不能插词，词序不能颠倒</a:t>
            </a:r>
            <a:endParaRPr lang="zh-CN" altLang="en-US" dirty="0"/>
          </a:p>
          <a:p>
            <a:r>
              <a:rPr lang="en-US" dirty="0"/>
              <a:t> “</a:t>
            </a:r>
            <a:r>
              <a:rPr lang="en-US" b="1" dirty="0"/>
              <a:t>International Space Station”</a:t>
            </a:r>
            <a:r>
              <a:rPr lang="zh-CN" altLang="en-US" dirty="0"/>
              <a:t>命中包含有词</a:t>
            </a:r>
            <a:r>
              <a:rPr lang="zh-CN" altLang="en-US" dirty="0" smtClean="0"/>
              <a:t>组 </a:t>
            </a:r>
            <a:r>
              <a:rPr lang="en-US" dirty="0" smtClean="0"/>
              <a:t>“</a:t>
            </a:r>
            <a:r>
              <a:rPr lang="en-US" b="1" dirty="0"/>
              <a:t>International Space Station”</a:t>
            </a:r>
            <a:r>
              <a:rPr lang="zh-CN" altLang="en-US" dirty="0"/>
              <a:t>的记录</a:t>
            </a:r>
            <a:endParaRPr lang="zh-CN" altLang="en-US" dirty="0"/>
          </a:p>
          <a:p>
            <a:r>
              <a:rPr lang="zh-CN" altLang="en-US" dirty="0"/>
              <a:t> 词组检索不能使用通配符与字根</a:t>
            </a:r>
            <a:r>
              <a:rPr lang="zh-CN" altLang="en-US" dirty="0" smtClean="0"/>
              <a:t>符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en-US" b="1" dirty="0" err="1" smtClean="0"/>
              <a:t>Onear</a:t>
            </a:r>
            <a:r>
              <a:rPr lang="en-US" b="1" dirty="0" smtClean="0"/>
              <a:t>/n-</a:t>
            </a:r>
            <a:r>
              <a:rPr lang="zh-CN" altLang="en-US" dirty="0" smtClean="0"/>
              <a:t> </a:t>
            </a:r>
            <a:r>
              <a:rPr lang="zh-CN" altLang="en-US" dirty="0"/>
              <a:t>两个词之间可插入</a:t>
            </a:r>
            <a:r>
              <a:rPr lang="en-US" altLang="zh-CN" b="1" dirty="0"/>
              <a:t>0</a:t>
            </a:r>
            <a:r>
              <a:rPr lang="zh-CN" altLang="en-US" dirty="0"/>
              <a:t>－</a:t>
            </a:r>
            <a:r>
              <a:rPr lang="en-US" altLang="zh-CN" b="1" dirty="0"/>
              <a:t>n</a:t>
            </a:r>
            <a:r>
              <a:rPr lang="zh-CN" altLang="en-US" dirty="0"/>
              <a:t>个词，词序不能颠倒</a:t>
            </a:r>
            <a:r>
              <a:rPr lang="en-US" altLang="zh-CN" b="1" dirty="0"/>
              <a:t>,</a:t>
            </a:r>
            <a:r>
              <a:rPr lang="zh-CN" altLang="en-US" dirty="0"/>
              <a:t>如</a:t>
            </a:r>
            <a:endParaRPr lang="zh-CN" altLang="en-US" dirty="0"/>
          </a:p>
          <a:p>
            <a:r>
              <a:rPr lang="en-US" b="1" dirty="0"/>
              <a:t>Distance </a:t>
            </a:r>
            <a:r>
              <a:rPr lang="en-US" b="1" dirty="0" err="1"/>
              <a:t>Onear</a:t>
            </a:r>
            <a:r>
              <a:rPr lang="en-US" b="1" dirty="0"/>
              <a:t>/3 </a:t>
            </a:r>
            <a:r>
              <a:rPr lang="en-US" b="1" dirty="0" smtClean="0"/>
              <a:t>learning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Near/n-</a:t>
            </a:r>
            <a:r>
              <a:rPr lang="zh-CN" altLang="en-US" dirty="0" smtClean="0"/>
              <a:t> </a:t>
            </a:r>
            <a:r>
              <a:rPr lang="zh-CN" altLang="en-US" dirty="0"/>
              <a:t>两个词之间可插入</a:t>
            </a:r>
            <a:r>
              <a:rPr lang="en-US" altLang="zh-CN" b="1" dirty="0"/>
              <a:t>0</a:t>
            </a:r>
            <a:r>
              <a:rPr lang="zh-CN" altLang="en-US" dirty="0"/>
              <a:t>－</a:t>
            </a:r>
            <a:r>
              <a:rPr lang="en-US" altLang="zh-CN" b="1" dirty="0"/>
              <a:t>n</a:t>
            </a:r>
            <a:r>
              <a:rPr lang="zh-CN" altLang="en-US" dirty="0"/>
              <a:t>个词，词序可以颠倒，如</a:t>
            </a:r>
            <a:endParaRPr lang="zh-CN" altLang="en-US" dirty="0"/>
          </a:p>
          <a:p>
            <a:r>
              <a:rPr lang="en-US" b="1" dirty="0"/>
              <a:t>Distance near/3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查收</a:t>
            </a:r>
            <a:r>
              <a:rPr lang="en-US" altLang="zh-CN" dirty="0" smtClean="0"/>
              <a:t>-</a:t>
            </a:r>
            <a:r>
              <a:rPr lang="zh-CN" altLang="en-US" dirty="0" smtClean="0"/>
              <a:t>人名检索</a:t>
            </a:r>
            <a:endParaRPr 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84213" y="1308333"/>
            <a:ext cx="7924800" cy="4758644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solidFill>
                  <a:schemeClr val="tx1"/>
                </a:solidFill>
              </a:rPr>
              <a:t>EI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数据库的作者有九种写法：  以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娃哈哈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Haha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） 老师为例 </a:t>
            </a:r>
            <a:r>
              <a:rPr lang="en-US" altLang="zh-CN" sz="2400" dirty="0" smtClean="0">
                <a:solidFill>
                  <a:schemeClr val="tx1"/>
                </a:solidFill>
              </a:rPr>
              <a:t>  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dirty="0" smtClean="0">
                <a:solidFill>
                  <a:schemeClr val="tx1"/>
                </a:solidFill>
              </a:rPr>
              <a:t>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ha-ha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hh</a:t>
            </a:r>
            <a:r>
              <a:rPr lang="en-US" altLang="zh-CN" sz="2400" dirty="0" smtClean="0">
                <a:solidFill>
                  <a:schemeClr val="tx1"/>
                </a:solidFill>
              </a:rPr>
              <a:t>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h-h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h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or ha-ha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dirty="0" smtClean="0">
                <a:solidFill>
                  <a:schemeClr val="tx1"/>
                </a:solidFill>
              </a:rPr>
              <a:t> w or ha-ha w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chemeClr val="tx1"/>
                </a:solidFill>
                <a:ea typeface="宋体" panose="02010600030101010101" pitchFamily="2" charset="-122"/>
              </a:rPr>
              <a:t>建议大家采用截词符  “ * </a:t>
            </a:r>
            <a:r>
              <a:rPr lang="en-US" altLang="zh-CN" sz="2400" b="1" dirty="0" smtClean="0">
                <a:solidFill>
                  <a:schemeClr val="tx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ea typeface="宋体" panose="02010600030101010101" pitchFamily="2" charset="-122"/>
              </a:rPr>
              <a:t>，以三种形式来代替，并用其他检索字段来限制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H* or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w* or ha-ha w *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利用作者单位提高查准率</a:t>
            </a:r>
            <a:r>
              <a:rPr lang="en-US" sz="2400" b="1" dirty="0" smtClean="0">
                <a:solidFill>
                  <a:schemeClr val="tx1"/>
                </a:solidFill>
                <a:ea typeface="宋体" panose="02010600030101010101" pitchFamily="2" charset="-122"/>
              </a:rPr>
              <a:t></a:t>
            </a:r>
            <a:endParaRPr lang="en-US" sz="2400" b="1" dirty="0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((</a:t>
            </a:r>
            <a:r>
              <a:rPr lang="en-US" altLang="zh-CN" sz="2800" b="1" dirty="0" err="1">
                <a:solidFill>
                  <a:srgbClr val="FF0000"/>
                </a:solidFill>
              </a:rPr>
              <a:t>Wa</a:t>
            </a:r>
            <a:r>
              <a:rPr lang="en-US" altLang="zh-CN" sz="2800" b="1" dirty="0">
                <a:solidFill>
                  <a:srgbClr val="FF0000"/>
                </a:solidFill>
              </a:rPr>
              <a:t> H* </a:t>
            </a:r>
            <a:r>
              <a:rPr lang="en-US" sz="28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) 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or </a:t>
            </a:r>
            <a:r>
              <a:rPr lang="en-US" sz="28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800" b="1" dirty="0" err="1">
                <a:solidFill>
                  <a:srgbClr val="FF0000"/>
                </a:solidFill>
              </a:rPr>
              <a:t>haha</a:t>
            </a:r>
            <a:r>
              <a:rPr lang="en-US" altLang="zh-CN" sz="2800" b="1" dirty="0">
                <a:solidFill>
                  <a:srgbClr val="FF0000"/>
                </a:solidFill>
              </a:rPr>
              <a:t> w* </a:t>
            </a:r>
            <a:r>
              <a:rPr lang="en-US" sz="28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) or (</a:t>
            </a:r>
            <a:r>
              <a:rPr lang="en-US" altLang="zh-CN" sz="2800" b="1" dirty="0">
                <a:solidFill>
                  <a:srgbClr val="FF0000"/>
                </a:solidFill>
              </a:rPr>
              <a:t>ha-ha w *</a:t>
            </a:r>
            <a:r>
              <a:rPr lang="en-US" sz="28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)) </a:t>
            </a:r>
            <a:r>
              <a:rPr lang="en-US" sz="2800" b="1" dirty="0" err="1">
                <a:solidFill>
                  <a:srgbClr val="FF0000"/>
                </a:solidFill>
                <a:ea typeface="宋体" panose="02010600030101010101" pitchFamily="2" charset="-122"/>
              </a:rPr>
              <a:t>wn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 au AND </a:t>
            </a:r>
            <a:r>
              <a:rPr lang="en-US" sz="28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(XXX </a:t>
            </a:r>
            <a:r>
              <a:rPr lang="en-US" sz="2800" b="1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onear</a:t>
            </a:r>
            <a:r>
              <a:rPr lang="en-US" sz="28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univ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* ) </a:t>
            </a:r>
            <a:r>
              <a:rPr lang="en-US" sz="2800" b="1" dirty="0" err="1">
                <a:solidFill>
                  <a:srgbClr val="FF0000"/>
                </a:solidFill>
                <a:ea typeface="宋体" panose="02010600030101010101" pitchFamily="2" charset="-122"/>
              </a:rPr>
              <a:t>wn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anose="02010600030101010101" pitchFamily="2" charset="-122"/>
              </a:rPr>
              <a:t>af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 )</a:t>
            </a:r>
            <a:endParaRPr lang="en-US" altLang="zh-CN" sz="28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用作者查不到某篇文章时，可用篇名试试</a:t>
            </a:r>
            <a:endParaRPr lang="en-US" altLang="zh-CN" sz="24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830997"/>
          </a:xfrm>
        </p:spPr>
        <p:txBody>
          <a:bodyPr/>
          <a:lstStyle/>
          <a:p>
            <a:r>
              <a:rPr lang="zh-CN" altLang="en-US" dirty="0" smtClean="0"/>
              <a:t>查收</a:t>
            </a:r>
            <a:r>
              <a:rPr lang="en-US" altLang="zh-CN" dirty="0" smtClean="0"/>
              <a:t>-</a:t>
            </a:r>
            <a:r>
              <a:rPr lang="zh-CN" altLang="en-US" dirty="0" smtClean="0"/>
              <a:t>机构检索</a:t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推荐</a:t>
            </a:r>
            <a:r>
              <a:rPr lang="zh-CN" altLang="en-US" sz="2800" dirty="0"/>
              <a:t>检索</a:t>
            </a:r>
            <a:r>
              <a:rPr lang="zh-CN" altLang="en-US" sz="2800" dirty="0" smtClean="0"/>
              <a:t>式：</a:t>
            </a:r>
            <a:endParaRPr lang="en-US" altLang="zh-CN" sz="2800" dirty="0" smtClean="0"/>
          </a:p>
          <a:p>
            <a:r>
              <a:rPr lang="zh-CN" altLang="en-US" sz="2800" dirty="0" smtClean="0"/>
              <a:t>以清华大学为例</a:t>
            </a:r>
            <a:endParaRPr lang="en-US" altLang="zh-CN" sz="2800" dirty="0" smtClean="0"/>
          </a:p>
          <a:p>
            <a:r>
              <a:rPr lang="en-US" altLang="zh-CN" sz="2800" dirty="0"/>
              <a:t>(</a:t>
            </a:r>
            <a:r>
              <a:rPr lang="en-US" altLang="zh-CN" sz="2800" dirty="0" err="1"/>
              <a:t>tsinghua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onear</a:t>
            </a:r>
            <a:r>
              <a:rPr lang="en-US" altLang="zh-CN" sz="2800" dirty="0"/>
              <a:t> </a:t>
            </a:r>
            <a:r>
              <a:rPr lang="en-US" altLang="zh-CN" sz="2800" dirty="0" err="1"/>
              <a:t>univ</a:t>
            </a:r>
            <a:r>
              <a:rPr lang="en-US" altLang="zh-CN" sz="2800" dirty="0"/>
              <a:t>* and (</a:t>
            </a:r>
            <a:r>
              <a:rPr lang="en-US" altLang="zh-CN" sz="2800" dirty="0" err="1"/>
              <a:t>beijing</a:t>
            </a:r>
            <a:r>
              <a:rPr lang="en-US" altLang="zh-CN" sz="2800" dirty="0"/>
              <a:t> or 100084 or china)) </a:t>
            </a:r>
            <a:r>
              <a:rPr lang="en-US" altLang="zh-CN" sz="2800" dirty="0" err="1"/>
              <a:t>wn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af</a:t>
            </a:r>
            <a:r>
              <a:rPr lang="en-US" altLang="zh-CN" sz="2800" dirty="0"/>
              <a:t> and 2015 </a:t>
            </a:r>
            <a:r>
              <a:rPr lang="en-US" altLang="zh-CN" sz="2800" dirty="0" err="1"/>
              <a:t>wn</a:t>
            </a:r>
            <a:r>
              <a:rPr lang="en-US" altLang="zh-CN" sz="2800" dirty="0"/>
              <a:t> </a:t>
            </a:r>
            <a:r>
              <a:rPr lang="en-US" altLang="zh-CN" sz="2800" dirty="0" err="1" smtClean="0"/>
              <a:t>yr</a:t>
            </a:r>
            <a:endParaRPr lang="en-US" altLang="zh-CN" sz="2800" dirty="0" smtClean="0"/>
          </a:p>
          <a:p>
            <a:r>
              <a:rPr lang="zh-CN" altLang="en-US" sz="2800" dirty="0"/>
              <a:t>由</a:t>
            </a:r>
            <a:r>
              <a:rPr lang="en-US" sz="2800" dirty="0"/>
              <a:t>refine </a:t>
            </a:r>
            <a:r>
              <a:rPr lang="en-US" sz="2800" dirty="0" err="1" smtClean="0"/>
              <a:t>results－author</a:t>
            </a:r>
            <a:r>
              <a:rPr lang="en-US" sz="2800" dirty="0" smtClean="0"/>
              <a:t> affiliation</a:t>
            </a:r>
            <a:r>
              <a:rPr lang="zh-CN" altLang="en-US" sz="2800" dirty="0"/>
              <a:t>可知，均为清华大学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（此检索式只供参考，在借鉴使用时一定要考虑自身情况优化）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提高主题检索效率的方</a:t>
            </a:r>
            <a:r>
              <a:rPr lang="zh-CN" altLang="en-US" dirty="0" smtClean="0"/>
              <a:t>法 （准且全）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37361"/>
            <a:ext cx="7924800" cy="4040187"/>
          </a:xfrm>
        </p:spPr>
        <p:txBody>
          <a:bodyPr/>
          <a:lstStyle/>
          <a:p>
            <a:r>
              <a:rPr lang="zh-CN" altLang="en-US" sz="2400" dirty="0"/>
              <a:t>从文中选词检索易漏检或误</a:t>
            </a:r>
            <a:r>
              <a:rPr lang="zh-CN" altLang="en-US" sz="2400" dirty="0" smtClean="0"/>
              <a:t>检</a:t>
            </a:r>
            <a:endParaRPr lang="en-US" altLang="zh-CN" sz="2400" dirty="0" smtClean="0"/>
          </a:p>
          <a:p>
            <a:pPr lvl="1"/>
            <a:r>
              <a:rPr lang="zh-CN" altLang="en-US" sz="2400" dirty="0"/>
              <a:t>一个概念有多种表示－</a:t>
            </a:r>
            <a:r>
              <a:rPr lang="zh-CN" altLang="en-US" sz="2400" b="1" dirty="0">
                <a:solidFill>
                  <a:srgbClr val="FF0000"/>
                </a:solidFill>
              </a:rPr>
              <a:t>导致漏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检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(</a:t>
            </a:r>
            <a:r>
              <a:rPr lang="zh-CN" altLang="en-US" sz="2400" dirty="0"/>
              <a:t>检索时需要收集同义词，费时麻烦且易漏检</a:t>
            </a:r>
            <a:r>
              <a:rPr lang="en-US" altLang="zh-CN" sz="2400" dirty="0" smtClean="0"/>
              <a:t>)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一个词可以表示多个概念－</a:t>
            </a:r>
            <a:r>
              <a:rPr lang="zh-CN" altLang="en-US" sz="2400" b="1" dirty="0">
                <a:solidFill>
                  <a:srgbClr val="FF0000"/>
                </a:solidFill>
              </a:rPr>
              <a:t>导致误检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(cell </a:t>
            </a:r>
            <a:r>
              <a:rPr lang="zh-CN" altLang="en-US" sz="2400" dirty="0"/>
              <a:t>细胞、电</a:t>
            </a:r>
            <a:r>
              <a:rPr lang="zh-CN" altLang="en-US" sz="2400" dirty="0" smtClean="0"/>
              <a:t>池 </a:t>
            </a:r>
            <a:r>
              <a:rPr lang="en-US" altLang="zh-CN" sz="2400" dirty="0" smtClean="0"/>
              <a:t>Cell </a:t>
            </a:r>
            <a:r>
              <a:rPr lang="en-US" altLang="zh-CN" sz="2400" dirty="0" err="1"/>
              <a:t>wn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ti</a:t>
            </a:r>
            <a:r>
              <a:rPr lang="en-US" altLang="zh-CN" sz="2400" dirty="0"/>
              <a:t>, </a:t>
            </a:r>
            <a:r>
              <a:rPr lang="zh-CN" altLang="en-US" sz="2400" dirty="0"/>
              <a:t>检出的文献中</a:t>
            </a:r>
            <a:r>
              <a:rPr lang="zh-CN" altLang="en-US" sz="2400" dirty="0" smtClean="0"/>
              <a:t>有</a:t>
            </a:r>
            <a:r>
              <a:rPr lang="en-US" altLang="zh-CN" sz="2400" dirty="0" smtClean="0"/>
              <a:t>solar </a:t>
            </a:r>
            <a:r>
              <a:rPr lang="en-US" altLang="zh-CN" sz="2400" dirty="0"/>
              <a:t>cell, tumor cells</a:t>
            </a:r>
            <a:r>
              <a:rPr lang="zh-CN" altLang="en-US" sz="2400" dirty="0"/>
              <a:t>等</a:t>
            </a:r>
            <a:r>
              <a:rPr lang="en-US" altLang="zh-CN" sz="2400" dirty="0" smtClean="0"/>
              <a:t>)</a:t>
            </a:r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r>
              <a:rPr lang="en-US" altLang="zh-CN" sz="2400" b="1" dirty="0" smtClean="0"/>
              <a:t>EI</a:t>
            </a:r>
            <a:r>
              <a:rPr lang="zh-CN" altLang="en-US" sz="2400" dirty="0"/>
              <a:t>的解决方案：对文献进行主题标</a:t>
            </a:r>
            <a:r>
              <a:rPr lang="zh-CN" altLang="en-US" sz="2400" dirty="0" smtClean="0"/>
              <a:t>引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做</a:t>
            </a:r>
            <a:r>
              <a:rPr lang="zh-CN" altLang="en-US" sz="2400" dirty="0"/>
              <a:t>到</a:t>
            </a:r>
            <a:r>
              <a:rPr lang="zh-CN" altLang="en-US" sz="2400" b="1" dirty="0">
                <a:solidFill>
                  <a:srgbClr val="FF0000"/>
                </a:solidFill>
              </a:rPr>
              <a:t>标引词与概念一一对应</a:t>
            </a:r>
            <a:r>
              <a:rPr lang="zh-CN" altLang="en-US" sz="2400" dirty="0"/>
              <a:t>，</a:t>
            </a:r>
            <a:endParaRPr lang="zh-CN" altLang="en-US" sz="2400" dirty="0"/>
          </a:p>
          <a:p>
            <a:pPr lvl="1"/>
            <a:r>
              <a:rPr lang="zh-CN" altLang="en-US" sz="2400" dirty="0" smtClean="0"/>
              <a:t>标</a:t>
            </a:r>
            <a:r>
              <a:rPr lang="zh-CN" altLang="en-US" sz="2400" dirty="0"/>
              <a:t>引词来源于词表，故</a:t>
            </a:r>
            <a:r>
              <a:rPr lang="en-US" altLang="zh-CN" sz="2400" dirty="0"/>
              <a:t>EI</a:t>
            </a:r>
            <a:r>
              <a:rPr lang="zh-CN" altLang="en-US" sz="2400" dirty="0"/>
              <a:t>的标引词也称为受控词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楷体_GB2312" pitchFamily="49" charset="-122"/>
              </a:rPr>
              <a:t>叙词表的作用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zh-CN" altLang="en-US" sz="2800" smtClean="0">
                <a:solidFill>
                  <a:srgbClr val="000066"/>
                </a:solidFill>
                <a:ea typeface="楷体_GB2312"/>
                <a:cs typeface="楷体_GB2312"/>
              </a:rPr>
              <a:t>叙词表是由专业的规范词组成，它可以将同一主题不同表述的词，按主题内容规范在标准的专业词下，避免了由于词汇书写不同造成漏检，或词义概念混淆导致错检的问题。</a:t>
            </a:r>
            <a:endParaRPr lang="zh-CN" altLang="en-US" sz="2800" smtClean="0">
              <a:solidFill>
                <a:srgbClr val="000066"/>
              </a:solidFill>
              <a:ea typeface="楷体_GB2312"/>
              <a:cs typeface="楷体_GB231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 smtClean="0">
                <a:solidFill>
                  <a:srgbClr val="000066"/>
                </a:solidFill>
                <a:ea typeface="楷体_GB2312"/>
                <a:cs typeface="楷体_GB2312"/>
              </a:rPr>
              <a:t>用户利用叙词表可从主题角度检索文献，进而提高文献的查准率。</a:t>
            </a:r>
            <a:endParaRPr lang="zh-CN" altLang="en-US" sz="2800" smtClean="0">
              <a:solidFill>
                <a:srgbClr val="000066"/>
              </a:solidFill>
              <a:ea typeface="楷体_GB2312"/>
              <a:cs typeface="楷体_GB231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 smtClean="0">
                <a:solidFill>
                  <a:srgbClr val="000066"/>
                </a:solidFill>
                <a:ea typeface="楷体_GB2312"/>
                <a:cs typeface="楷体_GB2312"/>
              </a:rPr>
              <a:t>利用叙词表还可以从主题概念的角度扩展或缩小检索范围。</a:t>
            </a:r>
            <a:endParaRPr lang="zh-CN" altLang="en-US" sz="2800" smtClean="0">
              <a:solidFill>
                <a:srgbClr val="000066"/>
              </a:solidFill>
              <a:ea typeface="楷体_GB2312"/>
              <a:cs typeface="楷体_GB2312"/>
            </a:endParaRPr>
          </a:p>
          <a:p>
            <a:endParaRPr lang="en-US" altLang="en-US" sz="28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4FE18B-51DC-49F7-9ADB-028AD0F98586}" type="slidenum">
              <a:rPr lang="en-US" altLang="zh-CN" sz="1000" smtClean="0"/>
            </a:fld>
            <a:endParaRPr lang="en-US" altLang="zh-CN" sz="10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2" y="2583645"/>
            <a:ext cx="7847455" cy="36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830997"/>
          </a:xfrm>
        </p:spPr>
        <p:txBody>
          <a:bodyPr/>
          <a:lstStyle/>
          <a:p>
            <a:r>
              <a:rPr lang="zh-CN" altLang="en-US" dirty="0"/>
              <a:t>先看综述性论文，再看研究论文。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特</a:t>
            </a:r>
            <a:r>
              <a:rPr lang="zh-CN" altLang="en-US" dirty="0"/>
              <a:t>点：综合性、扼要性和评价性，参考文献多。</a:t>
            </a:r>
            <a:endParaRPr lang="zh-CN" altLang="en-US" dirty="0"/>
          </a:p>
          <a:p>
            <a:r>
              <a:rPr lang="zh-CN" altLang="en-US" dirty="0"/>
              <a:t>应作为“起步</a:t>
            </a:r>
            <a:r>
              <a:rPr lang="zh-CN" altLang="en-US" dirty="0" smtClean="0"/>
              <a:t>文献</a:t>
            </a:r>
            <a:r>
              <a:rPr lang="zh-CN" altLang="en-US" dirty="0"/>
              <a:t>”加以参考利用。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320188" y="4849797"/>
            <a:ext cx="2994189" cy="1059543"/>
          </a:xfrm>
          <a:prstGeom prst="wedgeRoundRectCallout">
            <a:avLst>
              <a:gd name="adj1" fmla="val -13195"/>
              <a:gd name="adj2" fmla="val -94330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General 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Re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view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文献综述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110" y="6427791"/>
            <a:ext cx="4627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CC4656-773C-4302-80F7-D5C84D732EC6}" type="slidenum">
              <a:rPr lang="en-US" altLang="zh-CN" sz="1000" smtClean="0"/>
            </a:fld>
            <a:endParaRPr lang="en-US" altLang="zh-CN" sz="1000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 smtClean="0">
                <a:ea typeface="宋体" panose="02010600030101010101" pitchFamily="2" charset="-122"/>
              </a:rPr>
              <a:t>叙词表概述</a:t>
            </a:r>
            <a:endParaRPr lang="zh-CN" altLang="en-US" b="0" dirty="0" smtClean="0">
              <a:ea typeface="宋体" panose="02010600030101010101" pitchFamily="2" charset="-122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6934200" cy="4800600"/>
          </a:xfrm>
        </p:spPr>
        <p:txBody>
          <a:bodyPr/>
          <a:lstStyle/>
          <a:p>
            <a:pPr lvl="1" eaLnBrk="1" hangingPunct="1"/>
            <a:endParaRPr lang="en-US" altLang="zh-CN" b="1" dirty="0" smtClean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控制词汇</a:t>
            </a:r>
            <a:endParaRPr lang="en-US" altLang="zh-CN" sz="2800" b="1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不使用其他的术语</a:t>
            </a:r>
            <a:endParaRPr lang="en-US" altLang="zh-CN" sz="2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每年更新</a:t>
            </a:r>
            <a:endParaRPr lang="en-US" altLang="zh-CN" sz="2800" b="1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词汇工作组和索引工作人员决定变化</a:t>
            </a:r>
            <a:endParaRPr lang="en-US" altLang="zh-CN" sz="2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叙词表新版本</a:t>
            </a:r>
            <a:endParaRPr lang="en-US" altLang="zh-CN" sz="2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具体范围标记</a:t>
            </a:r>
            <a:endParaRPr lang="en-US" altLang="zh-CN" sz="2800" b="1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受控词的信息</a:t>
            </a:r>
            <a:endParaRPr lang="en-US" altLang="zh-CN" sz="2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4000" b="1" dirty="0" smtClean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95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672B94-26A1-4BF5-AA77-E092E46F6D61}" type="slidenum">
              <a:rPr lang="en-US" altLang="zh-CN" sz="1000" smtClean="0"/>
            </a:fld>
            <a:endParaRPr lang="en-US" altLang="zh-CN" sz="100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 smtClean="0">
                <a:ea typeface="宋体" panose="02010600030101010101" pitchFamily="2" charset="-122"/>
              </a:rPr>
              <a:t>叙词表概述</a:t>
            </a:r>
            <a:endParaRPr lang="zh-CN" altLang="en-US" i="1" dirty="0" smtClean="0">
              <a:ea typeface="宋体" panose="02010600030101010101" pitchFamily="2" charset="-122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6781800" cy="4800600"/>
          </a:xfrm>
        </p:spPr>
        <p:txBody>
          <a:bodyPr/>
          <a:lstStyle/>
          <a:p>
            <a:pPr eaLnBrk="1" hangingPunct="1"/>
            <a:endParaRPr lang="en-US" altLang="zh-CN" sz="2800" b="1" smtClean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分面层次</a:t>
            </a:r>
            <a:endParaRPr lang="en-US" altLang="zh-CN" sz="2800" b="1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分面</a:t>
            </a:r>
            <a:r>
              <a:rPr lang="en-US" altLang="zh-CN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zh-CN" altLang="en-US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按类别分组</a:t>
            </a:r>
            <a:endParaRPr lang="en-US" altLang="zh-CN" sz="240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层次</a:t>
            </a:r>
            <a:r>
              <a:rPr lang="en-US" altLang="zh-CN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zh-CN" altLang="en-US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上位类</a:t>
            </a:r>
            <a:r>
              <a:rPr lang="en-US" altLang="zh-CN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下位类</a:t>
            </a:r>
            <a:r>
              <a:rPr lang="en-US" altLang="zh-CN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自动显示的款目</a:t>
            </a:r>
            <a:endParaRPr lang="en-US" altLang="zh-CN" sz="2800" b="1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有信心检索专属性的任一层次</a:t>
            </a:r>
            <a:endParaRPr lang="en-US" altLang="zh-CN" sz="240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相互参照</a:t>
            </a:r>
            <a:endParaRPr lang="en-US" altLang="zh-CN" sz="2800" b="1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引导用户使用有效款目</a:t>
            </a:r>
            <a:endParaRPr lang="en-US" altLang="zh-CN" sz="240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b="1" smtClean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75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A015B5-89D0-4912-9AE6-9140DC8BC56B}" type="slidenum">
              <a:rPr lang="en-US" altLang="zh-CN" sz="1000" smtClean="0"/>
            </a:fld>
            <a:endParaRPr lang="en-US" altLang="zh-CN" sz="100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 smtClean="0">
                <a:ea typeface="宋体" panose="02010600030101010101" pitchFamily="2" charset="-122"/>
              </a:rPr>
              <a:t>叙词表层次</a:t>
            </a:r>
            <a:endParaRPr lang="zh-CN" altLang="en-US" b="0" dirty="0" smtClean="0">
              <a:ea typeface="宋体" panose="02010600030101010101" pitchFamily="2" charset="-122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05548"/>
            <a:ext cx="6781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层次</a:t>
            </a:r>
            <a:endParaRPr lang="en-US" altLang="zh-CN" sz="2400" b="1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400" b="1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设备</a:t>
            </a: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*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反应器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炼焦器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裂解器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催化裂解器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裂解炉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氢化裂解器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蒸汽裂解器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微分反应器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发酵器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细颈瓶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流反应器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气化炉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液态排渣气化炉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甲烷转化器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下雨固体反应器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</a:t>
            </a:r>
            <a:r>
              <a: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裂化炉</a:t>
            </a: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…….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</a:rPr>
              <a:t>		</a:t>
            </a: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</a:t>
            </a:r>
            <a:endParaRPr lang="en-US" altLang="zh-CN" sz="1400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r>
              <a:rPr lang="en-US" altLang="zh-CN" sz="1400" b="1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en-US" altLang="zh-CN" b="1" dirty="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1568" y="29211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如果在层次结构中的一个术语后面有一个*，该术语就不能被它下面的下位词自动显示出来。</a:t>
            </a:r>
            <a:r>
              <a:rPr lang="en-US" altLang="zh-CN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en-US" dirty="0"/>
          </a:p>
        </p:txBody>
      </p:sp>
    </p:spTree>
  </p:cSld>
  <p:clrMapOvr>
    <a:masterClrMapping/>
  </p:clrMapOvr>
  <p:transition advTm="625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dirty="0"/>
              <a:t>EI</a:t>
            </a:r>
            <a:r>
              <a:rPr lang="zh-CN" altLang="en-US" dirty="0"/>
              <a:t>的主题标引字段：</a:t>
            </a:r>
            <a:r>
              <a:rPr lang="en-US" dirty="0" err="1"/>
              <a:t>Ei</a:t>
            </a:r>
            <a:r>
              <a:rPr lang="en-US" dirty="0"/>
              <a:t> main heading/controlled term/Uncontrolled term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8" y="1573958"/>
            <a:ext cx="4931942" cy="401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012" y="1544923"/>
            <a:ext cx="3926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采用受控词标引－提高主题检索效率</a:t>
            </a:r>
            <a:endParaRPr lang="zh-CN" altLang="en-US" dirty="0"/>
          </a:p>
          <a:p>
            <a:r>
              <a:rPr lang="zh-CN" altLang="en-US" dirty="0"/>
              <a:t> 标引词取自叙词表</a:t>
            </a:r>
            <a:endParaRPr lang="zh-CN" altLang="en-US" dirty="0"/>
          </a:p>
          <a:p>
            <a:r>
              <a:rPr lang="zh-CN" altLang="en-US" dirty="0"/>
              <a:t> 相应字段</a:t>
            </a:r>
            <a:endParaRPr lang="zh-CN" altLang="en-US" dirty="0"/>
          </a:p>
          <a:p>
            <a:r>
              <a:rPr lang="en-US" dirty="0"/>
              <a:t> EI controlled </a:t>
            </a:r>
            <a:r>
              <a:rPr lang="en-US" dirty="0" err="1"/>
              <a:t>term,CV</a:t>
            </a:r>
            <a:endParaRPr lang="en-US" dirty="0"/>
          </a:p>
          <a:p>
            <a:r>
              <a:rPr lang="en-US" dirty="0"/>
              <a:t> </a:t>
            </a:r>
            <a:r>
              <a:rPr lang="en-US" dirty="0" err="1"/>
              <a:t>Ei</a:t>
            </a:r>
            <a:r>
              <a:rPr lang="en-US" dirty="0"/>
              <a:t> main </a:t>
            </a:r>
            <a:r>
              <a:rPr lang="en-US" dirty="0" err="1" smtClean="0"/>
              <a:t>heading，MH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非受控词标引字段－解决词表更新滞后的问</a:t>
            </a:r>
            <a:r>
              <a:rPr lang="zh-CN" altLang="en-US" dirty="0" smtClean="0"/>
              <a:t>题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标引</a:t>
            </a:r>
            <a:r>
              <a:rPr lang="zh-CN" altLang="en-US" dirty="0"/>
              <a:t>词直接取自文中词，如关键词及摘要</a:t>
            </a:r>
            <a:endParaRPr lang="zh-CN" altLang="en-US" dirty="0"/>
          </a:p>
          <a:p>
            <a:r>
              <a:rPr lang="zh-CN" altLang="en-US" dirty="0"/>
              <a:t> 相应的字段：</a:t>
            </a:r>
            <a:r>
              <a:rPr lang="en-US" dirty="0"/>
              <a:t>Uncontrolled </a:t>
            </a:r>
            <a:r>
              <a:rPr lang="en-US" dirty="0" err="1"/>
              <a:t>term，FL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1378" name="標題 4"/>
          <p:cNvSpPr txBox="1"/>
          <p:nvPr/>
        </p:nvSpPr>
        <p:spPr bwMode="auto">
          <a:xfrm>
            <a:off x="508000" y="5080000"/>
            <a:ext cx="7772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TW" sz="3200" b="1">
                <a:solidFill>
                  <a:srgbClr val="003C79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Thesaurus Search – </a:t>
            </a:r>
            <a:r>
              <a:rPr lang="zh-TW" altLang="en-US" sz="3200" b="1">
                <a:solidFill>
                  <a:srgbClr val="003C79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词库检索</a:t>
            </a:r>
            <a:endParaRPr lang="zh-TW" altLang="en-US" sz="3200" b="1">
              <a:solidFill>
                <a:srgbClr val="003C79"/>
              </a:solidFill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pic>
        <p:nvPicPr>
          <p:cNvPr id="101379" name="Picture 3" descr="C:\Users\LiuK002\Desktop\Elsevier related\Elsevier pictures\EV\EV_13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39013" y="5664200"/>
            <a:ext cx="1571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6" descr="图片1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2838"/>
            <a:ext cx="9144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標題 1"/>
          <p:cNvSpPr>
            <a:spLocks noGrp="1"/>
          </p:cNvSpPr>
          <p:nvPr>
            <p:ph type="title"/>
          </p:nvPr>
        </p:nvSpPr>
        <p:spPr>
          <a:xfrm>
            <a:off x="309563" y="460375"/>
            <a:ext cx="8834437" cy="579438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rgbClr val="003C8B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THESAURUS</a:t>
            </a:r>
            <a:r>
              <a:rPr lang="zh-TW" altLang="en-US" sz="3200" dirty="0" smtClean="0">
                <a:solidFill>
                  <a:srgbClr val="003C8B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词库</a:t>
            </a:r>
            <a:r>
              <a:rPr lang="en-US" altLang="zh-TW" sz="3200" dirty="0">
                <a:solidFill>
                  <a:srgbClr val="003C8B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-</a:t>
            </a:r>
            <a:r>
              <a:rPr lang="en-US" altLang="zh-TW" sz="3200" dirty="0" smtClean="0">
                <a:solidFill>
                  <a:srgbClr val="003C8B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Beverages</a:t>
            </a:r>
            <a:r>
              <a:rPr lang="zh-CN" altLang="en-US" sz="3200" dirty="0" smtClean="0">
                <a:solidFill>
                  <a:srgbClr val="003C8B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（饮料）</a:t>
            </a:r>
            <a:endParaRPr lang="zh-TW" altLang="en-US" sz="3200" dirty="0" smtClean="0">
              <a:solidFill>
                <a:srgbClr val="003C8B"/>
              </a:solidFill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14313" y="4929188"/>
            <a:ext cx="1285875" cy="1071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Narrow Term</a:t>
            </a:r>
            <a:br>
              <a:rPr lang="en-US" altLang="zh-CN">
                <a:solidFill>
                  <a:srgbClr val="0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</a:br>
            <a:r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狭义词</a:t>
            </a: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14313" y="3214688"/>
            <a:ext cx="1285875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Related Term</a:t>
            </a:r>
            <a:br>
              <a:rPr lang="en-US" altLang="zh-CN">
                <a:solidFill>
                  <a:srgbClr val="0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</a:br>
            <a:r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相关词</a:t>
            </a: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14313" y="1703384"/>
            <a:ext cx="1285875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Broader</a:t>
            </a:r>
            <a:b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</a:b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Term</a:t>
            </a:r>
            <a:b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</a:br>
            <a:r>
              <a: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广义词</a:t>
            </a:r>
            <a:endParaRPr lang="zh-TW" altLang="en-US" dirty="0">
              <a:solidFill>
                <a:srgbClr val="000000"/>
              </a:solidFill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1500188" y="5429250"/>
            <a:ext cx="4286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1500188" y="3786188"/>
            <a:ext cx="42862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500188" y="2258782"/>
            <a:ext cx="4286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/>
        </p:nvGraphicFramePr>
        <p:xfrm>
          <a:off x="1930392" y="18469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2EAD62-A422-4388-B2B5-0A9FE78D3FE6}" type="slidenum">
              <a:rPr lang="en-US" altLang="zh-CN" sz="1000" smtClean="0"/>
            </a:fld>
            <a:endParaRPr lang="en-US" altLang="zh-CN" sz="100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smtClean="0">
                <a:ea typeface="宋体" panose="02010600030101010101" pitchFamily="2" charset="-122"/>
              </a:rPr>
              <a:t>相互参照</a:t>
            </a:r>
            <a:endParaRPr lang="zh-CN" altLang="en-US" b="0" smtClean="0">
              <a:ea typeface="宋体" panose="02010600030101010101" pitchFamily="2" charset="-122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934200" cy="5257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FCC PROCESS</a:t>
            </a:r>
            <a:r>
              <a:rPr lang="zh-CN" altLang="en-US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流化催化裂化过程</a:t>
            </a:r>
            <a:endParaRPr lang="en-US" altLang="zh-CN" sz="240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use: FLUID CATALYTIC CRACKING</a:t>
            </a:r>
            <a:r>
              <a:rPr lang="zh-CN" altLang="en-US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流化催化裂化</a:t>
            </a:r>
            <a:endParaRPr lang="en-US" altLang="zh-CN" sz="240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use:…</a:t>
            </a:r>
            <a:r>
              <a:rPr lang="zh-CN" altLang="en-US" sz="280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表示直接参照</a:t>
            </a:r>
            <a:endParaRPr lang="en-US" altLang="zh-CN" sz="280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280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AUTOIGNITION</a:t>
            </a:r>
            <a:r>
              <a:rPr lang="zh-CN" altLang="en-US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自燃</a:t>
            </a:r>
            <a:endParaRPr lang="en-US" altLang="zh-CN" sz="240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SEE: SURFACE IGNITION</a:t>
            </a:r>
            <a:r>
              <a:rPr lang="zh-CN" altLang="en-US" sz="240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表面着火</a:t>
            </a:r>
            <a:endParaRPr lang="en-US" altLang="zh-CN" sz="2400" smtClean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See:…</a:t>
            </a:r>
            <a:r>
              <a:rPr lang="zh-CN" altLang="en-US" sz="280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列出可参考的有效条目</a:t>
            </a:r>
            <a:endParaRPr lang="en-US" altLang="zh-CN" sz="280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mtClean="0">
              <a:ea typeface="宋体" panose="02010600030101010101" pitchFamily="2" charset="-122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68" y="2786736"/>
            <a:ext cx="2628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50" y="5340350"/>
            <a:ext cx="22288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65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实例－用叙词表选词进行主题检索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Thesaurus</a:t>
            </a:r>
            <a:r>
              <a:rPr lang="zh-CN" altLang="en-US" dirty="0"/>
              <a:t>方式检索</a:t>
            </a:r>
            <a:r>
              <a:rPr lang="zh-CN" altLang="en-US" dirty="0" smtClean="0"/>
              <a:t>有关气候学中气候变化的温室效应</a:t>
            </a:r>
            <a:endParaRPr lang="zh-CN" altLang="en-US" dirty="0"/>
          </a:p>
          <a:p>
            <a:r>
              <a:rPr lang="zh-CN" altLang="en-US" dirty="0"/>
              <a:t>构设计方面的文献。</a:t>
            </a:r>
            <a:endParaRPr lang="zh-CN" altLang="en-US" dirty="0"/>
          </a:p>
          <a:p>
            <a:r>
              <a:rPr lang="zh-CN" altLang="en-US" dirty="0"/>
              <a:t>从课题名称中提取概念</a:t>
            </a:r>
            <a:endParaRPr lang="zh-CN" altLang="en-US" dirty="0"/>
          </a:p>
          <a:p>
            <a:pPr lvl="1"/>
            <a:r>
              <a:rPr lang="zh-CN" altLang="en-US" dirty="0" smtClean="0"/>
              <a:t>气</a:t>
            </a:r>
            <a:r>
              <a:rPr lang="zh-CN" altLang="en-US" dirty="0"/>
              <a:t>候</a:t>
            </a:r>
            <a:r>
              <a:rPr lang="zh-CN" altLang="en-US" dirty="0" smtClean="0"/>
              <a:t>学 </a:t>
            </a:r>
            <a:r>
              <a:rPr lang="en-US" altLang="zh-CN" dirty="0" smtClean="0"/>
              <a:t>Climatology</a:t>
            </a:r>
            <a:endParaRPr lang="en-US" altLang="zh-CN" dirty="0" smtClean="0"/>
          </a:p>
          <a:p>
            <a:pPr lvl="1"/>
            <a:r>
              <a:rPr lang="zh-CN" altLang="en-US" dirty="0"/>
              <a:t>气候变</a:t>
            </a:r>
            <a:r>
              <a:rPr lang="zh-CN" altLang="en-US" dirty="0" smtClean="0"/>
              <a:t>化 </a:t>
            </a:r>
            <a:r>
              <a:rPr lang="en-US" altLang="zh-CN" dirty="0" smtClean="0"/>
              <a:t>Climate Change</a:t>
            </a:r>
            <a:endParaRPr lang="en-US" altLang="zh-CN" dirty="0" smtClean="0"/>
          </a:p>
          <a:p>
            <a:pPr lvl="1"/>
            <a:r>
              <a:rPr lang="zh-CN" altLang="en-US" dirty="0"/>
              <a:t>温室效</a:t>
            </a:r>
            <a:r>
              <a:rPr lang="zh-CN" altLang="en-US" dirty="0" smtClean="0"/>
              <a:t>应 </a:t>
            </a:r>
            <a:r>
              <a:rPr lang="en-US" altLang="zh-CN" dirty="0" smtClean="0"/>
              <a:t>Greenhouse effect</a:t>
            </a:r>
            <a:endParaRPr lang="en-US" dirty="0"/>
          </a:p>
          <a:p>
            <a:r>
              <a:rPr lang="zh-CN" altLang="en-US" dirty="0"/>
              <a:t>检索式：</a:t>
            </a:r>
            <a:endParaRPr lang="zh-CN" altLang="en-US" dirty="0"/>
          </a:p>
          <a:p>
            <a:r>
              <a:rPr lang="en-US" dirty="0"/>
              <a:t>((({Climatology} WN CV) AND ({Climate change} WN CV) AND ({Greenhouse effect} WN CV)))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" y="2012634"/>
            <a:ext cx="8746174" cy="3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EI</a:t>
            </a:r>
            <a:r>
              <a:rPr lang="zh-CN" altLang="en-US" dirty="0"/>
              <a:t>叙词表选词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3126" y="1134868"/>
            <a:ext cx="8287656" cy="1262743"/>
          </a:xfrm>
          <a:prstGeom prst="wedgeEllipseCallout">
            <a:avLst>
              <a:gd name="adj1" fmla="val 136"/>
              <a:gd name="adj2" fmla="val 105028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16" y="1320798"/>
            <a:ext cx="971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</a:rPr>
              <a:t>点</a:t>
            </a:r>
            <a:r>
              <a:rPr lang="zh-CN" altLang="en-US" sz="1800" dirty="0" smtClean="0">
                <a:solidFill>
                  <a:schemeClr val="bg1"/>
                </a:solidFill>
              </a:rPr>
              <a:t>击 “</a:t>
            </a:r>
            <a:r>
              <a:rPr lang="en-US" altLang="zh-CN" sz="1800" dirty="0">
                <a:solidFill>
                  <a:schemeClr val="bg1"/>
                </a:solidFill>
              </a:rPr>
              <a:t>Thesaurus</a:t>
            </a:r>
            <a:r>
              <a:rPr lang="zh-CN" alt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，打开叙词表，输入关</a:t>
            </a:r>
            <a:r>
              <a:rPr lang="zh-CN" altLang="en-US" sz="1800" dirty="0" smtClean="0">
                <a:solidFill>
                  <a:schemeClr val="bg1"/>
                </a:solidFill>
              </a:rPr>
              <a:t>键词</a:t>
            </a:r>
            <a:r>
              <a:rPr lang="zh-CN" altLang="en-US" sz="1800" dirty="0">
                <a:solidFill>
                  <a:schemeClr val="bg1"/>
                </a:solidFill>
              </a:rPr>
              <a:t>，点击</a:t>
            </a:r>
            <a:r>
              <a:rPr lang="zh-CN" altLang="en-US" sz="1800" dirty="0" smtClean="0">
                <a:solidFill>
                  <a:schemeClr val="bg1"/>
                </a:solidFill>
              </a:rPr>
              <a:t>“</a:t>
            </a:r>
            <a:r>
              <a:rPr lang="en-US" altLang="zh-CN" sz="1800" dirty="0" smtClean="0">
                <a:solidFill>
                  <a:schemeClr val="bg1"/>
                </a:solidFill>
              </a:rPr>
              <a:t>Search Index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”</a:t>
            </a:r>
            <a:r>
              <a:rPr lang="zh-CN" altLang="en-US" sz="1800" dirty="0" smtClean="0">
                <a:solidFill>
                  <a:schemeClr val="bg1"/>
                </a:solidFill>
              </a:rPr>
              <a:t>，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</a:rPr>
              <a:t>系</a:t>
            </a:r>
            <a:r>
              <a:rPr lang="zh-CN" altLang="en-US" sz="1800" dirty="0">
                <a:solidFill>
                  <a:schemeClr val="bg1"/>
                </a:solidFill>
              </a:rPr>
              <a:t>统显示与之相应的叙词，勾</a:t>
            </a:r>
            <a:r>
              <a:rPr lang="zh-CN" altLang="en-US" sz="1800" dirty="0" smtClean="0">
                <a:solidFill>
                  <a:schemeClr val="bg1"/>
                </a:solidFill>
              </a:rPr>
              <a:t>选后，系</a:t>
            </a:r>
            <a:r>
              <a:rPr lang="zh-CN" altLang="en-US" sz="1800" dirty="0">
                <a:solidFill>
                  <a:schemeClr val="bg1"/>
                </a:solidFill>
              </a:rPr>
              <a:t>统将所选的叙词调入检索框</a:t>
            </a:r>
            <a:r>
              <a:rPr lang="zh-CN" altLang="en-US" sz="1800" dirty="0" smtClean="0">
                <a:solidFill>
                  <a:schemeClr val="bg1"/>
                </a:solidFill>
              </a:rPr>
              <a:t>。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</a:rPr>
              <a:t>选</a:t>
            </a:r>
            <a:r>
              <a:rPr lang="zh-CN" altLang="en-US" sz="1800" dirty="0">
                <a:solidFill>
                  <a:schemeClr val="bg1"/>
                </a:solidFill>
              </a:rPr>
              <a:t>完词后，</a:t>
            </a:r>
            <a:r>
              <a:rPr lang="zh-CN" altLang="en-US" sz="1800" dirty="0" smtClean="0">
                <a:solidFill>
                  <a:schemeClr val="bg1"/>
                </a:solidFill>
              </a:rPr>
              <a:t>点击</a:t>
            </a:r>
            <a:r>
              <a:rPr lang="zh-CN" altLang="en-US" sz="1800" dirty="0">
                <a:solidFill>
                  <a:schemeClr val="bg1"/>
                </a:solidFill>
              </a:rPr>
              <a:t>”</a:t>
            </a:r>
            <a:r>
              <a:rPr lang="en-US" sz="1800" dirty="0">
                <a:solidFill>
                  <a:schemeClr val="bg1"/>
                </a:solidFill>
              </a:rPr>
              <a:t>search</a:t>
            </a:r>
            <a:r>
              <a:rPr 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检索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dirty="0"/>
              <a:t>EI</a:t>
            </a:r>
            <a:r>
              <a:rPr lang="zh-CN" altLang="en-US" dirty="0"/>
              <a:t>叙词表</a:t>
            </a:r>
            <a:r>
              <a:rPr lang="en-US" altLang="zh-CN" dirty="0"/>
              <a:t>(</a:t>
            </a:r>
            <a:r>
              <a:rPr lang="en-US" dirty="0"/>
              <a:t>Thesaurus)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22847"/>
            <a:ext cx="7924800" cy="4040187"/>
          </a:xfrm>
        </p:spPr>
        <p:txBody>
          <a:bodyPr/>
          <a:lstStyle/>
          <a:p>
            <a:r>
              <a:rPr lang="en-US" b="1" dirty="0"/>
              <a:t>EI</a:t>
            </a:r>
            <a:r>
              <a:rPr lang="zh-CN" altLang="en-US" dirty="0"/>
              <a:t>标引用词</a:t>
            </a:r>
            <a:endParaRPr lang="zh-CN" altLang="en-US" dirty="0"/>
          </a:p>
          <a:p>
            <a:r>
              <a:rPr lang="zh-CN" altLang="en-US" dirty="0"/>
              <a:t>表中的词已规范化，故也称为受控词（</a:t>
            </a:r>
            <a:r>
              <a:rPr lang="en-US" b="1" dirty="0"/>
              <a:t>controlled term</a:t>
            </a:r>
            <a:r>
              <a:rPr lang="en-US" dirty="0"/>
              <a:t>）</a:t>
            </a:r>
            <a:endParaRPr lang="en-US" dirty="0"/>
          </a:p>
          <a:p>
            <a:r>
              <a:rPr lang="zh-CN" altLang="en-US" dirty="0"/>
              <a:t>词表由字顺表和等级结构表组成。以下显示的为等级结构表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" y="2783694"/>
            <a:ext cx="8472668" cy="367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4" y="3918716"/>
            <a:ext cx="5947487" cy="27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注重学位论文的检索和阅读。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34165"/>
            <a:ext cx="7924800" cy="4040187"/>
          </a:xfrm>
        </p:spPr>
        <p:txBody>
          <a:bodyPr/>
          <a:lstStyle/>
          <a:p>
            <a:r>
              <a:rPr lang="zh-CN" altLang="en-US" dirty="0"/>
              <a:t>五个显著特点：</a:t>
            </a:r>
            <a:endParaRPr lang="zh-CN" altLang="en-US" dirty="0"/>
          </a:p>
          <a:p>
            <a:r>
              <a:rPr lang="zh-CN" altLang="en-US" dirty="0"/>
              <a:t>⑴ 数据图表充分详尽</a:t>
            </a:r>
            <a:endParaRPr lang="zh-CN" altLang="en-US" dirty="0"/>
          </a:p>
          <a:p>
            <a:r>
              <a:rPr lang="zh-CN" altLang="en-US" dirty="0"/>
              <a:t>⑵ 参考文献丰富全面</a:t>
            </a:r>
            <a:endParaRPr lang="zh-CN" altLang="en-US" dirty="0"/>
          </a:p>
          <a:p>
            <a:r>
              <a:rPr lang="zh-CN" altLang="en-US" dirty="0"/>
              <a:t>⑶ 可得到课题研究现状综</a:t>
            </a:r>
            <a:r>
              <a:rPr lang="zh-CN" altLang="en-US" dirty="0" smtClean="0"/>
              <a:t>述</a:t>
            </a:r>
            <a:endParaRPr lang="zh-CN" altLang="en-US" dirty="0"/>
          </a:p>
          <a:p>
            <a:r>
              <a:rPr lang="zh-CN" altLang="en-US" dirty="0"/>
              <a:t>⑷ 可跟踪名校导师的科研进程</a:t>
            </a:r>
            <a:endParaRPr lang="zh-CN" altLang="en-US" dirty="0"/>
          </a:p>
          <a:p>
            <a:r>
              <a:rPr lang="zh-CN" altLang="en-US" dirty="0"/>
              <a:t>⑸ 学习学位论文的写作方法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4180117" y="2206181"/>
            <a:ext cx="377372" cy="667657"/>
          </a:xfrm>
          <a:prstGeom prst="rightBrac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/>
          <a:lstStyle/>
          <a:p>
            <a: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1661" y="2336813"/>
            <a:ext cx="410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可以获得课题研究的更多相关文献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746176" y="2322299"/>
            <a:ext cx="4107542" cy="40011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/>
          <a:lstStyle/>
          <a:p>
            <a: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648238" y="4126157"/>
            <a:ext cx="2994189" cy="1059543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ProQuest  Dissertation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学位论文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1156" y="6529389"/>
            <a:ext cx="4627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13666" name="標題 4"/>
          <p:cNvSpPr txBox="1"/>
          <p:nvPr/>
        </p:nvSpPr>
        <p:spPr bwMode="auto">
          <a:xfrm>
            <a:off x="508000" y="5092700"/>
            <a:ext cx="7772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zh-CN" altLang="en-US" sz="3200" b="1">
                <a:solidFill>
                  <a:srgbClr val="003C79"/>
                </a:solidFill>
                <a:latin typeface="Calibri" panose="020F0502020204030204" pitchFamily="34" charset="0"/>
                <a:ea typeface="PMingLiU-ExtB" panose="02020500000000000000" pitchFamily="18" charset="-120"/>
              </a:rPr>
              <a:t>个人化功能</a:t>
            </a:r>
            <a:endParaRPr lang="zh-TW" altLang="en-US" sz="3200" b="1">
              <a:solidFill>
                <a:srgbClr val="003C79"/>
              </a:solidFill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663" y="1131888"/>
            <a:ext cx="9051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3" descr="C:\Users\LiuK002\Desktop\Elsevier related\Elsevier pictures\EV\EV_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813" y="5608638"/>
            <a:ext cx="11049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My Profile</a:t>
            </a:r>
            <a:endParaRPr lang="en-US" altLang="zh-CN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1157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功能</a:t>
            </a:r>
            <a:endParaRPr lang="zh-TW" altLang="en-US" sz="2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/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储存检索策略 </a:t>
            </a:r>
            <a:r>
              <a:rPr lang="en-US" altLang="zh-CN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(125</a:t>
            </a:r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个</a:t>
            </a:r>
            <a:r>
              <a:rPr lang="en-US" altLang="zh-CN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)</a:t>
            </a:r>
            <a:endParaRPr lang="en-US" altLang="zh-CN" sz="2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/>
            <a:r>
              <a:rPr lang="zh-TW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建立</a:t>
            </a:r>
            <a:r>
              <a:rPr lang="en-US" altLang="zh-TW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E-mail Alert (25</a:t>
            </a:r>
            <a:r>
              <a:rPr lang="zh-TW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篇</a:t>
            </a:r>
            <a:r>
              <a:rPr lang="en-US" altLang="zh-TW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)</a:t>
            </a:r>
            <a:endParaRPr lang="en-US" altLang="zh-TW" sz="2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/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建立个人数据夹</a:t>
            </a:r>
            <a:endParaRPr lang="zh-CN" altLang="en-US" sz="2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2" eaLnBrk="1" hangingPunct="1"/>
            <a:r>
              <a:rPr lang="en-US" altLang="zh-CN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3</a:t>
            </a:r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个资料夹</a:t>
            </a:r>
            <a:endParaRPr lang="zh-CN" altLang="en-US" sz="2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2" eaLnBrk="1" hangingPunct="1"/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每个数据夹可储存</a:t>
            </a:r>
            <a:r>
              <a:rPr lang="en-US" altLang="zh-CN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50</a:t>
            </a:r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篇记录</a:t>
            </a:r>
            <a:endParaRPr lang="zh-CN" altLang="en-US" sz="2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lvl="1" eaLnBrk="1" hangingPunct="1"/>
            <a:r>
              <a:rPr lang="zh-CN" altLang="en-US" sz="2400" smtClean="0">
                <a:latin typeface="Calibri" panose="020F0502020204030204" pitchFamily="34" charset="0"/>
                <a:ea typeface="PMingLiU-ExtB" panose="02020500000000000000" pitchFamily="18" charset="-120"/>
              </a:rPr>
              <a:t>修改个人账号信息</a:t>
            </a:r>
            <a:endParaRPr lang="zh-CN" altLang="en-US" sz="2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endParaRPr lang="en-US" altLang="zh-CN" sz="24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pic>
        <p:nvPicPr>
          <p:cNvPr id="115715" name="Picture 2" descr="C:\Users\LiuK002\Desktop\Elsevier related\Elsevier pictures\EV\EV_1-1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3488" y="5519738"/>
            <a:ext cx="6267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標題 1"/>
          <p:cNvSpPr>
            <a:spLocks noGrp="1"/>
          </p:cNvSpPr>
          <p:nvPr>
            <p:ph type="title" idx="4294967295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EV</a:t>
            </a:r>
            <a:r>
              <a:rPr lang="zh-TW" altLang="en-US" sz="3200" smtClean="0">
                <a:latin typeface="Calibri" panose="020F0502020204030204" pitchFamily="34" charset="0"/>
                <a:ea typeface="PMingLiU-ExtB" panose="02020500000000000000" pitchFamily="18" charset="-120"/>
              </a:rPr>
              <a:t>特色</a:t>
            </a:r>
            <a:endParaRPr lang="zh-CN" altLang="en-US" sz="320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</p:txBody>
      </p:sp>
      <p:sp>
        <p:nvSpPr>
          <p:cNvPr id="121858" name="內容版面配置區 2"/>
          <p:cNvSpPr>
            <a:spLocks noGrp="1"/>
          </p:cNvSpPr>
          <p:nvPr>
            <p:ph idx="4294967295"/>
          </p:nvPr>
        </p:nvSpPr>
        <p:spPr>
          <a:xfrm>
            <a:off x="522288" y="1473200"/>
            <a:ext cx="7943850" cy="40354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280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检索利器</a:t>
            </a:r>
            <a:endParaRPr lang="zh-TW" altLang="en-US" sz="2800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eaLnBrk="1" hangingPunct="1">
              <a:buFont typeface="Times" pitchFamily="18" charset="0"/>
              <a:buNone/>
            </a:pPr>
            <a:r>
              <a:rPr lang="en-US" altLang="zh-TW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1.Refine Results </a:t>
            </a:r>
            <a:r>
              <a:rPr lang="zh-TW" altLang="en-US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：提供</a:t>
            </a:r>
            <a:r>
              <a:rPr lang="zh-TW" altLang="en-US" b="1" smtClean="0">
                <a:solidFill>
                  <a:srgbClr val="FF0000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多种字段</a:t>
            </a:r>
            <a:r>
              <a:rPr lang="zh-CN" altLang="en-US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支持精确检索，并可做成图表</a:t>
            </a:r>
            <a:endParaRPr lang="zh-CN" altLang="en-US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eaLnBrk="1" hangingPunct="1">
              <a:buFont typeface="Times" pitchFamily="18" charset="0"/>
              <a:buNone/>
            </a:pPr>
            <a:r>
              <a:rPr lang="zh-CN" altLang="en-US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如：控制词汇、索书号、文件形式、刊名等</a:t>
            </a:r>
            <a:r>
              <a:rPr lang="en-US" altLang="zh-CN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(</a:t>
            </a:r>
            <a:r>
              <a:rPr lang="zh-CN" altLang="en-US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共</a:t>
            </a:r>
            <a:r>
              <a:rPr lang="en-US" altLang="zh-CN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10</a:t>
            </a:r>
            <a:r>
              <a:rPr lang="zh-CN" altLang="en-US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种</a:t>
            </a:r>
            <a:r>
              <a:rPr lang="en-US" altLang="zh-CN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)</a:t>
            </a:r>
            <a:endParaRPr lang="en-US" altLang="zh-CN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eaLnBrk="1" hangingPunct="1">
              <a:buFont typeface="Times" pitchFamily="18" charset="0"/>
              <a:buNone/>
            </a:pPr>
            <a:r>
              <a:rPr lang="en-US" altLang="zh-CN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2.</a:t>
            </a:r>
            <a:r>
              <a:rPr lang="zh-CN" altLang="en-US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专家思维：控制词汇 </a:t>
            </a:r>
            <a:r>
              <a:rPr lang="en-US" altLang="zh-CN" smtClean="0">
                <a:latin typeface="Microsoft JhengHei" panose="020B0604030504040204" pitchFamily="34" charset="-120"/>
                <a:ea typeface="PMingLiU-ExtB" panose="02020500000000000000" pitchFamily="18" charset="-120"/>
              </a:rPr>
              <a:t>–</a:t>
            </a:r>
            <a:r>
              <a:rPr lang="en-US" altLang="zh-CN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 Thesaurus </a:t>
            </a:r>
            <a:r>
              <a:rPr lang="zh-CN" altLang="en-US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词库</a:t>
            </a:r>
            <a:endParaRPr lang="zh-CN" altLang="en-US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eaLnBrk="1" hangingPunct="1">
              <a:buFont typeface="Times" pitchFamily="18" charset="0"/>
              <a:buNone/>
            </a:pPr>
            <a:r>
              <a:rPr lang="en-US" altLang="zh-CN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3.</a:t>
            </a:r>
            <a:r>
              <a:rPr lang="zh-CN" altLang="en-US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使用者思维：自然语汇 </a:t>
            </a:r>
            <a:r>
              <a:rPr lang="en-US" altLang="zh-CN" smtClean="0">
                <a:latin typeface="Microsoft JhengHei" panose="020B0604030504040204" pitchFamily="34" charset="-120"/>
                <a:ea typeface="PMingLiU-ExtB" panose="02020500000000000000" pitchFamily="18" charset="-120"/>
              </a:rPr>
              <a:t>–</a:t>
            </a:r>
            <a:r>
              <a:rPr lang="en-US" altLang="zh-CN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 Tag </a:t>
            </a:r>
            <a:r>
              <a:rPr lang="zh-CN" altLang="en-US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标签</a:t>
            </a:r>
            <a:endParaRPr lang="zh-CN" altLang="en-US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eaLnBrk="1" hangingPunct="1">
              <a:buFont typeface="Times" pitchFamily="18" charset="0"/>
              <a:buNone/>
            </a:pPr>
            <a:r>
              <a:rPr lang="en-US" altLang="zh-CN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4.</a:t>
            </a:r>
            <a:r>
              <a:rPr lang="zh-CN" altLang="en-US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专业的专家检索模式：可自行输入检索语法</a:t>
            </a:r>
            <a:endParaRPr lang="zh-CN" altLang="en-US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endParaRPr lang="zh-CN" altLang="en-US" smtClean="0"/>
          </a:p>
        </p:txBody>
      </p:sp>
      <p:pic>
        <p:nvPicPr>
          <p:cNvPr id="121859" name="Picture 2" descr="C:\Documents and Settings\LiuK002\Desktop\Elsevier pictures\EV\EV_1-1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4050" y="4945063"/>
            <a:ext cx="78565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標題 1"/>
          <p:cNvSpPr>
            <a:spLocks noGrp="1"/>
          </p:cNvSpPr>
          <p:nvPr>
            <p:ph type="title"/>
          </p:nvPr>
        </p:nvSpPr>
        <p:spPr>
          <a:xfrm>
            <a:off x="309563" y="552450"/>
            <a:ext cx="8834437" cy="579438"/>
          </a:xfrm>
        </p:spPr>
        <p:txBody>
          <a:bodyPr/>
          <a:lstStyle/>
          <a:p>
            <a:r>
              <a:rPr lang="zh-TW" altLang="en-GB" sz="320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在线询问</a:t>
            </a:r>
            <a:endParaRPr lang="zh-CN" altLang="en-US" sz="3200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8" y="1257438"/>
            <a:ext cx="8242380" cy="463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Help-</a:t>
            </a:r>
            <a:r>
              <a:rPr lang="zh-CN" altLang="en-US" dirty="0" smtClean="0"/>
              <a:t>全面了解</a:t>
            </a:r>
            <a:r>
              <a:rPr lang="en-US" altLang="zh-CN" dirty="0" err="1" smtClean="0"/>
              <a:t>Ei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1506920"/>
            <a:ext cx="8055980" cy="45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Us-</a:t>
            </a:r>
            <a:r>
              <a:rPr lang="zh-CN" altLang="en-US" dirty="0" smtClean="0"/>
              <a:t>直接提问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4" y="1199503"/>
            <a:ext cx="6751960" cy="524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An Expert - FAQ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9" y="1436567"/>
            <a:ext cx="4480207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標題 1"/>
          <p:cNvSpPr>
            <a:spLocks noGrp="1"/>
          </p:cNvSpPr>
          <p:nvPr>
            <p:ph type="title"/>
          </p:nvPr>
        </p:nvSpPr>
        <p:spPr>
          <a:xfrm>
            <a:off x="309563" y="585788"/>
            <a:ext cx="8834437" cy="579437"/>
          </a:xfrm>
        </p:spPr>
        <p:txBody>
          <a:bodyPr/>
          <a:lstStyle/>
          <a:p>
            <a:r>
              <a:rPr lang="zh-CN" altLang="en-US" sz="320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相关网站资源</a:t>
            </a:r>
            <a:endParaRPr lang="zh-CN" altLang="en-US" sz="3200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125954" name="內容版面配置區 2"/>
          <p:cNvSpPr>
            <a:spLocks noGrp="1"/>
          </p:cNvSpPr>
          <p:nvPr>
            <p:ph idx="1"/>
          </p:nvPr>
        </p:nvSpPr>
        <p:spPr>
          <a:xfrm>
            <a:off x="422961" y="1323073"/>
            <a:ext cx="7924800" cy="4040188"/>
          </a:xfrm>
        </p:spPr>
        <p:txBody>
          <a:bodyPr/>
          <a:lstStyle/>
          <a:p>
            <a:pPr lvl="0"/>
            <a:r>
              <a:rPr lang="zh-CN" altLang="en-US" b="1" dirty="0"/>
              <a:t>中文使用指南，培训课件和</a:t>
            </a:r>
            <a:r>
              <a:rPr lang="en-US" b="1" dirty="0" err="1"/>
              <a:t>Webex</a:t>
            </a:r>
            <a:r>
              <a:rPr lang="zh-CN" altLang="en-US" b="1" dirty="0"/>
              <a:t>视频培</a:t>
            </a:r>
            <a:r>
              <a:rPr lang="zh-CN" altLang="en-US" b="1" dirty="0" smtClean="0"/>
              <a:t>训：爱</a:t>
            </a:r>
            <a:r>
              <a:rPr lang="zh-CN" altLang="en-US" b="1" dirty="0"/>
              <a:t>思唯</a:t>
            </a:r>
            <a:r>
              <a:rPr lang="zh-CN" altLang="en-US" b="1" dirty="0" smtClean="0"/>
              <a:t>尔 ：</a:t>
            </a:r>
            <a:r>
              <a:rPr lang="en-US" b="1" i="1" u="sng" dirty="0" smtClean="0">
                <a:hlinkClick r:id="rId1"/>
              </a:rPr>
              <a:t>http</a:t>
            </a:r>
            <a:r>
              <a:rPr lang="en-US" b="1" i="1" u="sng" dirty="0">
                <a:hlinkClick r:id="rId1"/>
              </a:rPr>
              <a:t>://china.elsevier.com/elsevierdnn/ch/%E8%AE%B2%E5%BA%A7%E4%B8%8E%E6%B4%BB%E5%8A%A8/%E4%BA%A7%E5%93%81%E8%A7%A3%E5%86%B3%E6%96%B9%E6%A1%88%E5%9C%A8%E7%BA%BF%E5%9F%B9%E8%AE%AD/tabid/2698/Default.aspx</a:t>
            </a:r>
            <a:r>
              <a:rPr lang="en-US" b="1" i="1" dirty="0"/>
              <a:t> </a:t>
            </a:r>
            <a:endParaRPr lang="en-US" b="1" dirty="0"/>
          </a:p>
          <a:p>
            <a:pPr lvl="0"/>
            <a:r>
              <a:rPr lang="zh-CN" altLang="en-US" b="1" dirty="0"/>
              <a:t>英文产品相关信息： </a:t>
            </a:r>
            <a:r>
              <a:rPr lang="en-US" b="1" u="sng" dirty="0">
                <a:hlinkClick r:id="rId2"/>
              </a:rPr>
              <a:t>www.</a:t>
            </a:r>
            <a:r>
              <a:rPr lang="en-US" b="1" i="1" u="sng" dirty="0">
                <a:hlinkClick r:id="rId2"/>
              </a:rPr>
              <a:t>elsevier.com/engineering-village</a:t>
            </a:r>
            <a:r>
              <a:rPr lang="en-US" b="1" i="1" dirty="0"/>
              <a:t> </a:t>
            </a:r>
            <a:endParaRPr lang="en-US" b="1" dirty="0"/>
          </a:p>
          <a:p>
            <a:pPr lvl="0"/>
            <a:r>
              <a:rPr lang="zh-CN" altLang="en-US" b="1" dirty="0"/>
              <a:t>中文产品支持（负责收录问题解答，</a:t>
            </a:r>
            <a:r>
              <a:rPr lang="en-US" b="1" dirty="0"/>
              <a:t>IP</a:t>
            </a:r>
            <a:r>
              <a:rPr lang="zh-CN" altLang="en-US" b="1" dirty="0"/>
              <a:t>地址更新，登录故障等）：</a:t>
            </a:r>
            <a:r>
              <a:rPr lang="en-US" b="1" u="sng" dirty="0">
                <a:hlinkClick r:id="rId3"/>
              </a:rPr>
              <a:t>Sginfo@elsevier.com</a:t>
            </a:r>
            <a:r>
              <a:rPr lang="zh-CN" altLang="en-US" b="1" dirty="0"/>
              <a:t>；电话：</a:t>
            </a:r>
            <a:r>
              <a:rPr lang="en-US" b="1" dirty="0" smtClean="0"/>
              <a:t>010-85208765</a:t>
            </a:r>
            <a:endParaRPr lang="en-US" b="1" dirty="0"/>
          </a:p>
          <a:p>
            <a:r>
              <a:rPr lang="en-US" b="1" dirty="0" err="1"/>
              <a:t>Ei</a:t>
            </a:r>
            <a:r>
              <a:rPr lang="zh-CN" altLang="en-US" b="1" dirty="0"/>
              <a:t>最新刊源信息公布链接</a:t>
            </a:r>
            <a:r>
              <a:rPr lang="zh-CN" altLang="en-US" b="1" dirty="0" smtClean="0"/>
              <a:t>为</a:t>
            </a:r>
            <a:r>
              <a:rPr lang="en-US" b="1" u="sng" dirty="0" smtClean="0"/>
              <a:t>https</a:t>
            </a:r>
            <a:r>
              <a:rPr lang="en-US" b="1" u="sng" dirty="0"/>
              <a:t>://www.elsevier.com/solutions/engineering-village/content</a:t>
            </a:r>
            <a:endParaRPr lang="en-US" altLang="zh-CN" b="1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/>
            <a:endParaRPr lang="en-US" altLang="zh-CN" b="1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/>
            <a:br>
              <a:rPr lang="en-US" altLang="zh-TW" b="1" dirty="0" smtClean="0">
                <a:latin typeface="Calibri" panose="020F0502020204030204" pitchFamily="34" charset="0"/>
                <a:ea typeface="PMingLiU-ExtB" panose="02020500000000000000" pitchFamily="18" charset="-120"/>
              </a:rPr>
            </a:br>
            <a:endParaRPr lang="en-US" altLang="zh-TW" b="1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pPr eaLnBrk="1" hangingPunct="1"/>
            <a:endParaRPr lang="en-US" altLang="zh-TW" b="1" dirty="0" smtClean="0">
              <a:latin typeface="Calibri" panose="020F0502020204030204" pitchFamily="34" charset="0"/>
              <a:ea typeface="PMingLiU-ExtB" panose="02020500000000000000" pitchFamily="18" charset="-120"/>
            </a:endParaRPr>
          </a:p>
          <a:p>
            <a:endParaRPr lang="zh-CN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r>
              <a:rPr lang="zh-CN" altLang="en-US" dirty="0" smtClean="0"/>
              <a:t>年更新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拨款资</a:t>
            </a:r>
            <a:r>
              <a:rPr lang="zh-CN" altLang="en-US" dirty="0" smtClean="0"/>
              <a:t>助 </a:t>
            </a:r>
            <a:r>
              <a:rPr lang="en-US" altLang="zh-CN" dirty="0" smtClean="0"/>
              <a:t>(</a:t>
            </a:r>
            <a:r>
              <a:rPr lang="en-US" dirty="0" smtClean="0"/>
              <a:t>Grant Funding)</a:t>
            </a:r>
            <a:r>
              <a:rPr lang="zh-CN" altLang="en-US" dirty="0" smtClean="0"/>
              <a:t>：提供拨款资助的信息。</a:t>
            </a:r>
            <a:endParaRPr lang="en-US" dirty="0" smtClean="0"/>
          </a:p>
          <a:p>
            <a:r>
              <a:rPr lang="en-US" dirty="0" err="1" smtClean="0"/>
              <a:t>Knovel</a:t>
            </a:r>
            <a:r>
              <a:rPr lang="en-US" dirty="0"/>
              <a:t> </a:t>
            </a:r>
            <a:r>
              <a:rPr lang="zh-CN" altLang="en-US" dirty="0" smtClean="0"/>
              <a:t>检索 （</a:t>
            </a:r>
            <a:r>
              <a:rPr lang="en-US" dirty="0" err="1" smtClean="0"/>
              <a:t>Knovel</a:t>
            </a:r>
            <a:r>
              <a:rPr lang="en-US" dirty="0" smtClean="0"/>
              <a:t> Content</a:t>
            </a:r>
            <a:r>
              <a:rPr lang="zh-CN" altLang="en-US" dirty="0" smtClean="0"/>
              <a:t>）： 加入</a:t>
            </a:r>
            <a:r>
              <a:rPr lang="en-US" altLang="zh-CN" dirty="0" err="1" smtClean="0"/>
              <a:t>Knovel</a:t>
            </a:r>
            <a:r>
              <a:rPr lang="zh-CN" altLang="en-US" dirty="0" smtClean="0"/>
              <a:t>数据库的辅助工具和参考工具书的引文信息</a:t>
            </a:r>
            <a:endParaRPr lang="en-US" dirty="0" smtClean="0"/>
          </a:p>
          <a:p>
            <a:r>
              <a:rPr lang="zh-CN" altLang="en-US" dirty="0"/>
              <a:t>快</a:t>
            </a:r>
            <a:r>
              <a:rPr lang="zh-CN" altLang="en-US" dirty="0" smtClean="0"/>
              <a:t>速开始向导 （</a:t>
            </a:r>
            <a:r>
              <a:rPr lang="en-US" dirty="0" smtClean="0"/>
              <a:t>Getting </a:t>
            </a:r>
            <a:r>
              <a:rPr lang="en-US" dirty="0"/>
              <a:t>Started </a:t>
            </a:r>
            <a:r>
              <a:rPr lang="en-US" dirty="0" smtClean="0"/>
              <a:t>tutorials</a:t>
            </a:r>
            <a:r>
              <a:rPr lang="zh-CN" altLang="en-US" dirty="0" smtClean="0"/>
              <a:t>）</a:t>
            </a:r>
            <a:endParaRPr lang="en-US" dirty="0" smtClean="0"/>
          </a:p>
          <a:p>
            <a:r>
              <a:rPr lang="zh-CN" altLang="en-US" dirty="0" smtClean="0"/>
              <a:t>数据检索 （</a:t>
            </a:r>
            <a:r>
              <a:rPr lang="en-US" dirty="0" smtClean="0"/>
              <a:t>Numeric search </a:t>
            </a:r>
            <a:r>
              <a:rPr lang="en-US" altLang="zh-CN" dirty="0" err="1" smtClean="0"/>
              <a:t>Filte</a:t>
            </a:r>
            <a:r>
              <a:rPr lang="zh-CN" altLang="en-US" dirty="0" smtClean="0"/>
              <a:t>）：从文摘中提取数值信息并提供数值检索新功能。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拨款资</a:t>
            </a:r>
            <a:r>
              <a:rPr lang="zh-CN" altLang="en-US" dirty="0" smtClean="0"/>
              <a:t>助： 精炼检索，快速检索和专家检索中的体现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s://blog.engineeringvillage.com/sites/default/files/Grant-fields-drop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1300343"/>
            <a:ext cx="5765800" cy="36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blog.engineeringvillage.com/sites/default/files/grant-results-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" y="1125952"/>
            <a:ext cx="38195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log.engineeringvillage.com/sites/default/files/Grant-Expert-search-co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60" y="4863764"/>
            <a:ext cx="6726012" cy="199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 smtClean="0"/>
              <a:t>寻找本</a:t>
            </a:r>
            <a:r>
              <a:rPr lang="zh-CN" altLang="en-US" dirty="0"/>
              <a:t>研究领域的高品</a:t>
            </a:r>
            <a:r>
              <a:rPr lang="zh-CN" altLang="en-US" dirty="0" smtClean="0"/>
              <a:t>质期</a:t>
            </a:r>
            <a:r>
              <a:rPr lang="zh-CN" altLang="en-US" dirty="0"/>
              <a:t>刊。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参考</a:t>
            </a:r>
            <a:r>
              <a:rPr lang="en-US" altLang="zh-CN" dirty="0" smtClean="0">
                <a:hlinkClick r:id="rId1"/>
              </a:rPr>
              <a:t>http</a:t>
            </a:r>
            <a:r>
              <a:rPr lang="en-US" altLang="zh-CN" dirty="0">
                <a:hlinkClick r:id="rId1"/>
              </a:rPr>
              <a:t>://www.scimagojr.com</a:t>
            </a:r>
            <a:r>
              <a:rPr lang="en-US" altLang="zh-CN" dirty="0" smtClean="0">
                <a:hlinkClick r:id="rId1"/>
              </a:rPr>
              <a:t>/</a:t>
            </a:r>
            <a:r>
              <a:rPr lang="zh-CN" altLang="en-US" dirty="0" smtClean="0"/>
              <a:t>等知名排名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195532"/>
            <a:ext cx="7415440" cy="418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数据检索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blog.engineeringvillage.com/sites/default/files/styles/medium/public/SI%20units%20fig%201.png?itok=HfbVt42z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843"/>
            <a:ext cx="6096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log.engineeringvillage.com/sites/default/files/styles/medium/public/Pic%202_3.png?itok=bReOYGo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18" y="1038958"/>
            <a:ext cx="3242582" cy="54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C427D2-0D57-404F-9FA1-1B82ED9B7AC4}" type="slidenum">
              <a:rPr lang="zh-CN" altLang="en-US" smtClean="0"/>
            </a:fld>
            <a:endParaRPr lang="en-US" altLang="zh-CN" smtClean="0"/>
          </a:p>
        </p:txBody>
      </p:sp>
      <p:pic>
        <p:nvPicPr>
          <p:cNvPr id="128003" name="Picture 3" descr="Go to ScienceDirect® Home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2239" y="1066800"/>
            <a:ext cx="36576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 descr="logo_156x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2426380"/>
            <a:ext cx="3945067" cy="86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6" descr="Engineering Vill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2793" y="1801018"/>
            <a:ext cx="3581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9" name="Rectangle 10"/>
          <p:cNvSpPr>
            <a:spLocks noChangeArrowheads="1"/>
          </p:cNvSpPr>
          <p:nvPr/>
        </p:nvSpPr>
        <p:spPr bwMode="auto">
          <a:xfrm>
            <a:off x="657225" y="547688"/>
            <a:ext cx="7924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99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爱思唯尔助力您的科学研究</a:t>
            </a:r>
            <a:endParaRPr lang="zh-CN" altLang="en-GB" b="1">
              <a:solidFill>
                <a:srgbClr val="FF99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pic>
        <p:nvPicPr>
          <p:cNvPr id="12801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4193" y="4388305"/>
            <a:ext cx="24241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6" name="Text Box 19"/>
          <p:cNvSpPr txBox="1">
            <a:spLocks noChangeArrowheads="1"/>
          </p:cNvSpPr>
          <p:nvPr/>
        </p:nvSpPr>
        <p:spPr bwMode="auto">
          <a:xfrm>
            <a:off x="6673850" y="5303838"/>
            <a:ext cx="1403350" cy="457200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。。。。。。</a:t>
            </a:r>
            <a:endParaRPr lang="zh-CN" altLang="en-US"/>
          </a:p>
        </p:txBody>
      </p:sp>
      <p:pic>
        <p:nvPicPr>
          <p:cNvPr id="1026" name="Picture 2" descr="C:\Users\luoy\Desktop\Knove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379971"/>
            <a:ext cx="413385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oy\Desktop\GF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1" y="5303838"/>
            <a:ext cx="2507730" cy="7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1"/>
              </a:rPr>
              <a:t>Sginfo@elsevier.com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5" y="3210361"/>
            <a:ext cx="6653876" cy="31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阅读本领域的主要研究者</a:t>
            </a:r>
            <a:r>
              <a:rPr lang="en-US" altLang="zh-CN" dirty="0"/>
              <a:t>/</a:t>
            </a:r>
            <a:r>
              <a:rPr lang="zh-CN" altLang="en-US" dirty="0"/>
              <a:t>机构的文献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如何知道主要的研究者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机构？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dirty="0"/>
              <a:t> 利用数据库的分析功能获得。</a:t>
            </a:r>
            <a:endParaRPr lang="zh-CN" altLang="en-US" dirty="0"/>
          </a:p>
          <a:p>
            <a:r>
              <a:rPr lang="zh-CN" altLang="en-US" dirty="0"/>
              <a:t> 通过本</a:t>
            </a:r>
            <a:r>
              <a:rPr lang="zh-CN" altLang="en-US" dirty="0" smtClean="0"/>
              <a:t>领</a:t>
            </a:r>
            <a:r>
              <a:rPr lang="zh-CN" altLang="en-US" dirty="0"/>
              <a:t>作</a:t>
            </a:r>
            <a:r>
              <a:rPr lang="zh-CN" altLang="en-US" dirty="0" smtClean="0"/>
              <a:t>者发文量域</a:t>
            </a:r>
            <a:r>
              <a:rPr lang="zh-CN" altLang="en-US" dirty="0"/>
              <a:t>重要国际会议中</a:t>
            </a:r>
            <a:r>
              <a:rPr lang="zh-CN" altLang="en-US" dirty="0" smtClean="0"/>
              <a:t>的特</a:t>
            </a:r>
            <a:r>
              <a:rPr lang="zh-CN" altLang="en-US" dirty="0"/>
              <a:t>邀报告</a:t>
            </a:r>
            <a:r>
              <a:rPr lang="zh-CN" altLang="en-US" dirty="0" smtClean="0"/>
              <a:t>人信</a:t>
            </a:r>
            <a:r>
              <a:rPr lang="zh-CN" altLang="en-US" dirty="0"/>
              <a:t>息获得。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511705" y="3475185"/>
            <a:ext cx="1620655" cy="916676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Author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作者信息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908729" y="4391861"/>
            <a:ext cx="1865013" cy="925974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Author Affiliation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机构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信息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15" y="6542791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阅读高被引次数的文献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被引次数是判断一篇论文是否有影响力（价值）的一</a:t>
            </a:r>
            <a:r>
              <a:rPr lang="zh-CN" altLang="en-US" dirty="0" smtClean="0"/>
              <a:t>种比</a:t>
            </a:r>
            <a:r>
              <a:rPr lang="zh-CN" altLang="en-US" dirty="0"/>
              <a:t>较直观和比较有效的方法。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2351314"/>
            <a:ext cx="4880503" cy="396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5051013" y="3265744"/>
            <a:ext cx="2119044" cy="529771"/>
          </a:xfrm>
          <a:prstGeom prst="wedgeRoundRectCallout">
            <a:avLst>
              <a:gd name="adj1" fmla="val -108766"/>
              <a:gd name="adj2" fmla="val 121658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引文信息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数据库分类及选择标准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61595"/>
            <a:ext cx="7924800" cy="4040187"/>
          </a:xfrm>
        </p:spPr>
        <p:txBody>
          <a:bodyPr/>
          <a:lstStyle/>
          <a:p>
            <a:r>
              <a:rPr lang="zh-CN" altLang="en-US" b="1" dirty="0" smtClean="0"/>
              <a:t>分类：</a:t>
            </a:r>
            <a:endParaRPr lang="en-US" altLang="zh-CN" b="1" dirty="0" smtClean="0"/>
          </a:p>
          <a:p>
            <a:r>
              <a:rPr lang="zh-CN" altLang="en-US" sz="1800" dirty="0" smtClean="0"/>
              <a:t>全</a:t>
            </a:r>
            <a:r>
              <a:rPr lang="zh-CN" altLang="en-US" sz="1800" dirty="0"/>
              <a:t>文型：存储内容为各类原始文献的信息。又称</a:t>
            </a:r>
            <a:r>
              <a:rPr lang="zh-CN" altLang="en-US" sz="1800" dirty="0" smtClean="0"/>
              <a:t>一次</a:t>
            </a:r>
            <a:r>
              <a:rPr lang="zh-CN" altLang="en-US" sz="1800" dirty="0"/>
              <a:t>文献数据库。如： </a:t>
            </a:r>
            <a:r>
              <a:rPr lang="en-US" sz="1800" dirty="0"/>
              <a:t>Elsevier SD 、</a:t>
            </a:r>
            <a:r>
              <a:rPr lang="zh-CN" altLang="en-US" sz="1800" dirty="0"/>
              <a:t>中国知网</a:t>
            </a:r>
            <a:endParaRPr lang="zh-CN" altLang="en-US" sz="1800" dirty="0"/>
          </a:p>
          <a:p>
            <a:r>
              <a:rPr lang="zh-CN" altLang="en-US" sz="1800" dirty="0" smtClean="0"/>
              <a:t>书</a:t>
            </a:r>
            <a:r>
              <a:rPr lang="zh-CN" altLang="en-US" sz="1800" dirty="0"/>
              <a:t>目型：存储描述如目录、题录、文摘等书目线</a:t>
            </a:r>
            <a:r>
              <a:rPr lang="zh-CN" altLang="en-US" sz="1800" dirty="0" smtClean="0"/>
              <a:t>索的</a:t>
            </a:r>
            <a:r>
              <a:rPr lang="zh-CN" altLang="en-US" sz="1800" dirty="0"/>
              <a:t>数据库，又称二次文献数据库。为用户指出获取原</a:t>
            </a:r>
            <a:r>
              <a:rPr lang="zh-CN" altLang="en-US" sz="1800" dirty="0" smtClean="0"/>
              <a:t>始信</a:t>
            </a:r>
            <a:r>
              <a:rPr lang="zh-CN" altLang="en-US" sz="1800" dirty="0"/>
              <a:t>息的线索。如：</a:t>
            </a:r>
            <a:r>
              <a:rPr lang="en-US" sz="1800" dirty="0"/>
              <a:t>EI </a:t>
            </a:r>
            <a:r>
              <a:rPr lang="en-US" sz="1800" dirty="0" err="1"/>
              <a:t>Compendex、SCIE</a:t>
            </a:r>
            <a:endParaRPr lang="en-US" sz="1800" dirty="0"/>
          </a:p>
          <a:p>
            <a:r>
              <a:rPr lang="zh-CN" altLang="en-US" sz="1800" dirty="0" smtClean="0"/>
              <a:t>数</a:t>
            </a:r>
            <a:r>
              <a:rPr lang="zh-CN" altLang="en-US" sz="1800" dirty="0"/>
              <a:t>据、事实型：存储内容来源于百科全书、</a:t>
            </a:r>
            <a:r>
              <a:rPr lang="zh-CN" altLang="en-US" sz="1800" dirty="0" smtClean="0"/>
              <a:t>名录</a:t>
            </a:r>
            <a:r>
              <a:rPr lang="zh-CN" altLang="en-US" sz="1800" dirty="0"/>
              <a:t>、词典、手册、年鉴和统计资料等参考工具书</a:t>
            </a:r>
            <a:r>
              <a:rPr lang="zh-CN" altLang="en-US" sz="1800" dirty="0" smtClean="0"/>
              <a:t>。如</a:t>
            </a:r>
            <a:r>
              <a:rPr lang="zh-CN" altLang="en-US" sz="1800" dirty="0"/>
              <a:t>： </a:t>
            </a:r>
            <a:r>
              <a:rPr lang="en-US" altLang="zh-CN" sz="1800" dirty="0" err="1" smtClean="0"/>
              <a:t>Knovel</a:t>
            </a:r>
            <a:r>
              <a:rPr lang="zh-CN" altLang="en-US" sz="1800" dirty="0" smtClean="0"/>
              <a:t>，</a:t>
            </a:r>
            <a:r>
              <a:rPr lang="en-US" altLang="zh-CN" sz="1800" dirty="0" err="1" smtClean="0"/>
              <a:t>Reaxys</a:t>
            </a:r>
            <a:r>
              <a:rPr lang="zh-CN" altLang="en-US" sz="1800" dirty="0" smtClean="0"/>
              <a:t>等</a:t>
            </a:r>
            <a:endParaRPr lang="en-US" altLang="zh-CN" sz="1800" dirty="0" smtClean="0"/>
          </a:p>
          <a:p>
            <a:r>
              <a:rPr lang="zh-CN" altLang="en-US" b="1" dirty="0" smtClean="0"/>
              <a:t>标准：</a:t>
            </a:r>
            <a:endParaRPr lang="en-US" altLang="zh-CN" b="1" dirty="0" smtClean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广和全的专业覆盖面</a:t>
            </a:r>
            <a:endParaRPr lang="zh-CN" altLang="en-US" sz="1800" dirty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高质量的检索系统</a:t>
            </a:r>
            <a:endParaRPr lang="zh-CN" altLang="en-US" sz="1800" dirty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内容的更新速度</a:t>
            </a:r>
            <a:endParaRPr lang="zh-CN" altLang="en-US" sz="1800" dirty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数据库的权威性</a:t>
            </a:r>
            <a:endParaRPr lang="zh-CN" altLang="en-US" sz="1800" dirty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利用检索平台实现跨库检索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-PptTemplate_102008">
  <a:themeElements>
    <a:clrScheme name="EV-PptTemplate_102008 15">
      <a:dk1>
        <a:srgbClr val="000000"/>
      </a:dk1>
      <a:lt1>
        <a:srgbClr val="FFFFFF"/>
      </a:lt1>
      <a:dk2>
        <a:srgbClr val="003C79"/>
      </a:dk2>
      <a:lt2>
        <a:srgbClr val="808080"/>
      </a:lt2>
      <a:accent1>
        <a:srgbClr val="A3BD0B"/>
      </a:accent1>
      <a:accent2>
        <a:srgbClr val="FFFFCC"/>
      </a:accent2>
      <a:accent3>
        <a:srgbClr val="FFFFFF"/>
      </a:accent3>
      <a:accent4>
        <a:srgbClr val="000000"/>
      </a:accent4>
      <a:accent5>
        <a:srgbClr val="CEDBAA"/>
      </a:accent5>
      <a:accent6>
        <a:srgbClr val="E7E7B9"/>
      </a:accent6>
      <a:hlink>
        <a:srgbClr val="800080"/>
      </a:hlink>
      <a:folHlink>
        <a:srgbClr val="006699"/>
      </a:folHlink>
    </a:clrScheme>
    <a:fontScheme name="EV-PptTemplate_102008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91440" rIns="91440" bIns="91440" numCol="1" anchor="t" anchorCtr="0" compatLnSpc="1"/>
      <a:lstStyle>
        <a:defPPr marL="225425" marR="0" indent="-22542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" pitchFamily="18" charset="0"/>
          <a:buChar char="•"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91440" rIns="91440" bIns="91440" numCol="1" anchor="t" anchorCtr="0" compatLnSpc="1"/>
      <a:lstStyle>
        <a:defPPr marL="225425" marR="0" indent="-22542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" pitchFamily="18" charset="0"/>
          <a:buChar char="•"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1" charset="-128"/>
          </a:defRPr>
        </a:defPPr>
      </a:lstStyle>
    </a:lnDef>
  </a:objectDefaults>
  <a:extraClrSchemeLst>
    <a:extraClrScheme>
      <a:clrScheme name="EV-PptTemplate_10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3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C1E00A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AFCB08"/>
        </a:accent6>
        <a:hlink>
          <a:srgbClr val="DCFF0B"/>
        </a:hlink>
        <a:folHlink>
          <a:srgbClr val="003C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14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E7E7B9"/>
        </a:accent6>
        <a:hlink>
          <a:srgbClr val="6699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15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E7E7B9"/>
        </a:accent6>
        <a:hlink>
          <a:srgbClr val="800080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7136</Words>
  <Application>WPS 演示</Application>
  <PresentationFormat>On-screen Show (4:3)</PresentationFormat>
  <Paragraphs>518</Paragraphs>
  <Slides>62</Slides>
  <Notes>29</Notes>
  <HiddenSlides>2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83" baseType="lpstr">
      <vt:lpstr>Arial</vt:lpstr>
      <vt:lpstr>宋体</vt:lpstr>
      <vt:lpstr>Wingdings</vt:lpstr>
      <vt:lpstr>Times</vt:lpstr>
      <vt:lpstr>MS PGothic</vt:lpstr>
      <vt:lpstr>Times</vt:lpstr>
      <vt:lpstr>Verdana</vt:lpstr>
      <vt:lpstr>Arial Narrow</vt:lpstr>
      <vt:lpstr>Times New Roman</vt:lpstr>
      <vt:lpstr>楷体_GB2312</vt:lpstr>
      <vt:lpstr>Arial Unicode MS</vt:lpstr>
      <vt:lpstr>PMingLiU-ExtB</vt:lpstr>
      <vt:lpstr>Calibri</vt:lpstr>
      <vt:lpstr>微软雅黑</vt:lpstr>
      <vt:lpstr>楷体_GB2312</vt:lpstr>
      <vt:lpstr>CG Omega</vt:lpstr>
      <vt:lpstr>Wingdings 2</vt:lpstr>
      <vt:lpstr>Microsoft JhengHei</vt:lpstr>
      <vt:lpstr>新宋体</vt:lpstr>
      <vt:lpstr>Segoe Print</vt:lpstr>
      <vt:lpstr>EV-PptTemplate_102008</vt:lpstr>
      <vt:lpstr>PowerPoint 演示文稿</vt:lpstr>
      <vt:lpstr>提纲		</vt:lpstr>
      <vt:lpstr>一、文献收集重点-文献调研阶段</vt:lpstr>
      <vt:lpstr>先看综述性论文，再看研究论文。 </vt:lpstr>
      <vt:lpstr>注重学位论文的检索和阅读。</vt:lpstr>
      <vt:lpstr>寻找本研究领域的高品质期刊。</vt:lpstr>
      <vt:lpstr>阅读本领域的主要研究者/机构的文献</vt:lpstr>
      <vt:lpstr>阅读高被引次数的文献</vt:lpstr>
      <vt:lpstr>数据库分类及选择标准</vt:lpstr>
      <vt:lpstr>Engineering Village接口与收录内容</vt:lpstr>
      <vt:lpstr>Compendex</vt:lpstr>
      <vt:lpstr>PowerPoint 演示文稿</vt:lpstr>
      <vt:lpstr>Quick Search – 快速检索</vt:lpstr>
      <vt:lpstr>页面介绍</vt:lpstr>
      <vt:lpstr>结果页面 - 1</vt:lpstr>
      <vt:lpstr>结果页面 - 2</vt:lpstr>
      <vt:lpstr>Browse Index</vt:lpstr>
      <vt:lpstr>文献内容：详细格式</vt:lpstr>
      <vt:lpstr>PowerPoint 演示文稿</vt:lpstr>
      <vt:lpstr>Refine Result 结果再检索</vt:lpstr>
      <vt:lpstr>Refine Results Graphs &amp; Export</vt:lpstr>
      <vt:lpstr>Refine Result 结果再检索</vt:lpstr>
      <vt:lpstr>Refine Results Graphs &amp; Export</vt:lpstr>
      <vt:lpstr>Refine Results Graphs &amp; Export</vt:lpstr>
      <vt:lpstr>Refine Results 的作用</vt:lpstr>
      <vt:lpstr>分析功能</vt:lpstr>
      <vt:lpstr>管理检索结果</vt:lpstr>
      <vt:lpstr>有五种选项保存需要的文章</vt:lpstr>
      <vt:lpstr>存到我的资料夹</vt:lpstr>
      <vt:lpstr>标签功能</vt:lpstr>
      <vt:lpstr>Tag（标签）的功能</vt:lpstr>
      <vt:lpstr>PowerPoint 演示文稿</vt:lpstr>
      <vt:lpstr>Expert Search – 专家检索</vt:lpstr>
      <vt:lpstr>通配符</vt:lpstr>
      <vt:lpstr>位置算符</vt:lpstr>
      <vt:lpstr>查收-人名检索</vt:lpstr>
      <vt:lpstr>查收-机构检索 </vt:lpstr>
      <vt:lpstr>提高主题检索效率的方法 （准且全）</vt:lpstr>
      <vt:lpstr>叙词表的作用</vt:lpstr>
      <vt:lpstr>叙词表概述</vt:lpstr>
      <vt:lpstr>叙词表概述</vt:lpstr>
      <vt:lpstr>叙词表层次</vt:lpstr>
      <vt:lpstr>EI的主题标引字段：Ei main heading/controlled term/Uncontrolled term</vt:lpstr>
      <vt:lpstr>PowerPoint 演示文稿</vt:lpstr>
      <vt:lpstr>THESAURUS词库-Beverages（饮料）</vt:lpstr>
      <vt:lpstr>相互参照</vt:lpstr>
      <vt:lpstr>实例－用叙词表选词进行主题检索</vt:lpstr>
      <vt:lpstr>用EI叙词表选词</vt:lpstr>
      <vt:lpstr>EI叙词表(Thesaurus)</vt:lpstr>
      <vt:lpstr>PowerPoint 演示文稿</vt:lpstr>
      <vt:lpstr>My Profile</vt:lpstr>
      <vt:lpstr>EV特色</vt:lpstr>
      <vt:lpstr>在线询问</vt:lpstr>
      <vt:lpstr>Help-全面了解Ei</vt:lpstr>
      <vt:lpstr>Contact Us-直接提问</vt:lpstr>
      <vt:lpstr>Ask An Expert - FAQ</vt:lpstr>
      <vt:lpstr>相关网站资源</vt:lpstr>
      <vt:lpstr>2016年更新</vt:lpstr>
      <vt:lpstr>拨款资助： 精炼检索，快速检索和专家检索中的体现</vt:lpstr>
      <vt:lpstr>数据检索</vt:lpstr>
      <vt:lpstr>PowerPoint 演示文稿</vt:lpstr>
      <vt:lpstr>PowerPoint 演示文稿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Appears Here</dc:title>
  <dc:creator>Elsevier</dc:creator>
  <cp:lastModifiedBy>Administrator</cp:lastModifiedBy>
  <cp:revision>432</cp:revision>
  <dcterms:created xsi:type="dcterms:W3CDTF">2008-11-24T06:23:00Z</dcterms:created>
  <dcterms:modified xsi:type="dcterms:W3CDTF">2018-04-17T01:54:12Z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0008002408000000000001023620</vt:lpwstr>
  </property>
  <property fmtid="{D5CDD505-2E9C-101B-9397-08002B2CF9AE}" pid="3" name="KSOProductBuildVer">
    <vt:lpwstr>2052-10.1.0.7224</vt:lpwstr>
  </property>
</Properties>
</file>